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6" orient="horz" pos="3929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1638" userDrawn="1">
          <p15:clr>
            <a:srgbClr val="A4A3A4"/>
          </p15:clr>
        </p15:guide>
        <p15:guide id="9" pos="1799" userDrawn="1">
          <p15:clr>
            <a:srgbClr val="A4A3A4"/>
          </p15:clr>
        </p15:guide>
        <p15:guide id="10" pos="5881" userDrawn="1">
          <p15:clr>
            <a:srgbClr val="A4A3A4"/>
          </p15:clr>
        </p15:guide>
        <p15:guide id="11" pos="7242" userDrawn="1">
          <p15:clr>
            <a:srgbClr val="A4A3A4"/>
          </p15:clr>
        </p15:guide>
        <p15:guide id="12" pos="3160" userDrawn="1">
          <p15:clr>
            <a:srgbClr val="A4A3A4"/>
          </p15:clr>
        </p15:guide>
        <p15:guide id="15" orient="horz" pos="2409" userDrawn="1">
          <p15:clr>
            <a:srgbClr val="A4A3A4"/>
          </p15:clr>
        </p15:guide>
        <p15:guide id="16" pos="3840" userDrawn="1">
          <p15:clr>
            <a:srgbClr val="A4A3A4"/>
          </p15:clr>
        </p15:guide>
        <p15:guide id="17" pos="4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4668A2"/>
    <a:srgbClr val="D2DDF1"/>
    <a:srgbClr val="E0B33C"/>
    <a:srgbClr val="183459"/>
    <a:srgbClr val="CBD7F9"/>
    <a:srgbClr val="193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3443" autoAdjust="0"/>
  </p:normalViewPr>
  <p:slideViewPr>
    <p:cSldViewPr snapToGrid="0" showGuides="1">
      <p:cViewPr>
        <p:scale>
          <a:sx n="33" d="100"/>
          <a:sy n="33" d="100"/>
        </p:scale>
        <p:origin x="2058" y="948"/>
      </p:cViewPr>
      <p:guideLst>
        <p:guide orient="horz" pos="323"/>
        <p:guide pos="438"/>
        <p:guide orient="horz" pos="3929"/>
        <p:guide orient="horz" pos="2160"/>
        <p:guide orient="horz" pos="1638"/>
        <p:guide pos="1799"/>
        <p:guide pos="5881"/>
        <p:guide pos="7242"/>
        <p:guide pos="3160"/>
        <p:guide orient="horz" pos="2409"/>
        <p:guide pos="3840"/>
        <p:guide pos="4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D0CE3-8813-4481-B5C9-7A99568EC2FA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D06AB-E6AB-4FF7-AAD0-E9084887C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1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D06AB-E6AB-4FF7-AAD0-E9084887C5E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83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D06AB-E6AB-4FF7-AAD0-E9084887C5E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5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4B2F6-AAEC-48A0-A99E-0815B8448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ECA26B-6FB5-4810-A763-68B773E99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99790-FE8C-4FFE-B587-FDB26977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AD3798-5A76-42F2-8888-CD6B825E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AE9AD2-6040-4A72-BA55-95E5DE1E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95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36E9B-8F9D-4636-8115-2DB11770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6EB60E-9DBB-49D7-83B0-720A0AB44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8A0BDE-3D87-4DC8-9244-5B9C77F4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A69F3-F7B2-4C0B-A9F9-6D781CA4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BC55E-8E6D-4678-B61F-4EFE79AB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6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EB55AB-0481-4AF4-9D80-639603277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41A1FB-83FD-40E1-B443-513339996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06B2C5-21E6-467B-A0AD-BB5A44E08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D00766-6BAC-4089-B2B6-6E2C2A35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D742A1-2237-40F3-8BCE-9494B853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38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C621D-A068-4E98-B5B7-1395C5AC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9771A5-69CC-43E9-8B3B-366806156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2A7293-4AD8-4587-B5EA-F9C7EB33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1E3DC-3E2D-4AB9-9101-84FDE53B8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C4850-44C0-435D-BFB0-9C0E92B6F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290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BC12D-57E5-400C-8E2B-DB6500186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9174B2-D5C9-4048-91FC-9298AB75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78AEC-8BC4-40C0-ACEA-AD0F3774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EA6D4-9BE4-4E21-98CA-4AECBC8B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99420-3644-4C41-8B22-F5A3AEE7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908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D51B4-4C15-45FE-A7AC-FF9DB2D4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A375-A3DF-4DE4-A2A3-CCCF9B6CC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9FB82D-461B-4704-8CA9-175EC50CF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5D3607-A0E6-4D36-AB7E-24B7AE69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CBE936-E8B0-4EB0-9A67-B0067808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B6F87C-FC84-4CFF-B039-423ED2B5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2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D6F4D-1A97-4DBA-BD34-EC6A72A0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79C8D3-DF72-4EA9-8FF9-9AE674958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F2930D-F496-4FB3-A32F-A44036092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32225C-EF69-45DF-AD57-9D8E1ADA1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2063DB-1429-4E59-B68E-160512BA3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E1B828-45BF-4835-B6DE-DA6FA808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43B99A-5D8E-4F5A-9B7E-8B9A4E70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148FB6-1CFE-4252-ABB5-93C6D19F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34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3C58F-3D3A-4265-BECA-3DD02CA9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E583F7-92EC-4D84-AFD6-F20373177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E1BCEC-100D-4812-B759-C951BCC3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8C893E-B376-49E6-91D4-5CFF3DEE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7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D3C828-CBCC-4A9B-886A-E44ED7D0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E3BDA9-F265-4008-818D-8C03DD4B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FBFEFB-2689-4208-9AFF-B89DD591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2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EE7C5-7443-4F16-80E7-5B929974A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823D5-7084-47D0-A22E-6AEB49EE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DE62B7-D282-4BC0-A865-35915F463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C9C6F8-F5DA-4244-9363-C2A281E82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2F526E-EF81-4A4A-8EC3-3E3A6E43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859D17-52B3-49E5-9F2C-CC24F8AB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061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E7816-EFB5-4B81-9515-25C4EFEC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E4EFBC-D65F-41E1-AACE-62FB006B2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4F537F-C3C9-42BE-9473-686BD7564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818369-796A-4CEF-B845-67C08B70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BB2D1E-7D5C-4C2F-B154-021848E7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32D5B5-841E-4BF9-AF30-25B7A6D5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9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41430-74B0-4C27-84D3-0983B49B7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F6DFE0-3581-4A24-92FF-3D3ADCD0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F379EF-8C4A-4EFB-8FF1-217468777E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6FA21-6E48-476C-885E-92EDD12634F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C03A6-0D69-4572-8FAC-3FF286AA4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CA9DED-4502-4E3C-94EF-35827FA1A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BA101-0B79-4968-A4DF-606214D8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1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2.wdp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hdphoto" Target="../media/hdphoto10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microsoft.com/office/2007/relationships/hdphoto" Target="../media/hdphoto11.wdp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 intensity="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0478BC-FC6C-4DC8-8E95-BF64A5725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0"/>
          <a:stretch/>
        </p:blipFill>
        <p:spPr>
          <a:xfrm>
            <a:off x="5014268" y="2946399"/>
            <a:ext cx="2126342" cy="1256679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488B055-4D0B-4150-A547-AC0A97522325}"/>
              </a:ext>
            </a:extLst>
          </p:cNvPr>
          <p:cNvSpPr/>
          <p:nvPr/>
        </p:nvSpPr>
        <p:spPr>
          <a:xfrm>
            <a:off x="5141297" y="3735160"/>
            <a:ext cx="1909406" cy="467918"/>
          </a:xfrm>
          <a:prstGeom prst="roundRect">
            <a:avLst>
              <a:gd name="adj" fmla="val 50000"/>
            </a:avLst>
          </a:prstGeom>
          <a:solidFill>
            <a:srgbClr val="193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СВАДЬБА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E10E68A-C54F-47D8-B2AA-603C526FB1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827">
            <a:off x="-3687690" y="-811241"/>
            <a:ext cx="4707342" cy="39133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1AF2105-DE7D-485C-A1FE-D632E4FBC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01"/>
          <a:stretch/>
        </p:blipFill>
        <p:spPr>
          <a:xfrm>
            <a:off x="5014268" y="2048841"/>
            <a:ext cx="2126342" cy="869663"/>
          </a:xfrm>
          <a:prstGeom prst="rect">
            <a:avLst/>
          </a:prstGeom>
        </p:spPr>
      </p:pic>
      <p:sp>
        <p:nvSpPr>
          <p:cNvPr id="46" name="Табличка 45">
            <a:extLst>
              <a:ext uri="{FF2B5EF4-FFF2-40B4-BE49-F238E27FC236}">
                <a16:creationId xmlns:a16="http://schemas.microsoft.com/office/drawing/2014/main" id="{9C9A5C51-78E7-4639-A1DB-49254D29230D}"/>
              </a:ext>
            </a:extLst>
          </p:cNvPr>
          <p:cNvSpPr/>
          <p:nvPr/>
        </p:nvSpPr>
        <p:spPr>
          <a:xfrm>
            <a:off x="-5417414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0DED5D16-7ABC-434B-B182-32A247C8B2E6}"/>
              </a:ext>
            </a:extLst>
          </p:cNvPr>
          <p:cNvCxnSpPr/>
          <p:nvPr/>
        </p:nvCxnSpPr>
        <p:spPr>
          <a:xfrm>
            <a:off x="5193506" y="3429000"/>
            <a:ext cx="1807369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6F14C60-9CFA-4F87-8557-959EDA9AE99C}"/>
              </a:ext>
            </a:extLst>
          </p:cNvPr>
          <p:cNvSpPr txBox="1"/>
          <p:nvPr/>
        </p:nvSpPr>
        <p:spPr>
          <a:xfrm>
            <a:off x="13156437" y="2201863"/>
            <a:ext cx="2037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Наши преимущества                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Выездная регистрация              </a:t>
            </a:r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Welcome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зона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4D133-CF15-4FC1-A522-2E59A1569E60}"/>
              </a:ext>
            </a:extLst>
          </p:cNvPr>
          <p:cNvSpPr txBox="1"/>
          <p:nvPr/>
        </p:nvSpPr>
        <p:spPr>
          <a:xfrm>
            <a:off x="13156437" y="3429000"/>
            <a:ext cx="54006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b="1" dirty="0">
                <a:latin typeface="Bahnschrift Condensed" panose="020B0502040204020203" pitchFamily="34" charset="0"/>
              </a:rPr>
              <a:t>    Свадебные площадки: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закрытая площадка от 30 до 160 человек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летняя веранда до 200 человек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70CD6-7FE1-4708-88D0-16F66252B2A9}"/>
              </a:ext>
            </a:extLst>
          </p:cNvPr>
          <p:cNvSpPr txBox="1"/>
          <p:nvPr/>
        </p:nvSpPr>
        <p:spPr>
          <a:xfrm>
            <a:off x="20030597" y="3429000"/>
            <a:ext cx="72100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   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В стоимость включено: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Беседка для выездной регистрации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Столик для регистратора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Скамейки белого цвета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Регистратор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Музыкальное сопровождение </a:t>
            </a:r>
          </a:p>
          <a:p>
            <a:endParaRPr lang="ru-RU" dirty="0"/>
          </a:p>
        </p:txBody>
      </p:sp>
      <p:pic>
        <p:nvPicPr>
          <p:cNvPr id="16" name="Объект 8">
            <a:extLst>
              <a:ext uri="{FF2B5EF4-FFF2-40B4-BE49-F238E27FC236}">
                <a16:creationId xmlns:a16="http://schemas.microsoft.com/office/drawing/2014/main" id="{417BAF1E-6888-46E8-87DD-8EB499ED9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7" b="97266" l="10000" r="90000">
                        <a14:foregroundMark x1="55870" y1="6445" x2="57174" y2="12305"/>
                        <a14:foregroundMark x1="52283" y1="2734" x2="55543" y2="7324"/>
                        <a14:foregroundMark x1="62717" y1="87305" x2="62717" y2="93750"/>
                        <a14:foregroundMark x1="77609" y1="89648" x2="78261" y2="97266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5" r="14461"/>
          <a:stretch/>
        </p:blipFill>
        <p:spPr>
          <a:xfrm>
            <a:off x="12050860" y="-485577"/>
            <a:ext cx="5210236" cy="812063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8FEDD4-715E-40FC-B7AC-696FB8215432}"/>
              </a:ext>
            </a:extLst>
          </p:cNvPr>
          <p:cNvSpPr/>
          <p:nvPr/>
        </p:nvSpPr>
        <p:spPr>
          <a:xfrm>
            <a:off x="-18561" y="-6884081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Табличка 11">
            <a:extLst>
              <a:ext uri="{FF2B5EF4-FFF2-40B4-BE49-F238E27FC236}">
                <a16:creationId xmlns:a16="http://schemas.microsoft.com/office/drawing/2014/main" id="{C6127235-5CC2-479F-BB7F-0AA47DD45A20}"/>
              </a:ext>
            </a:extLst>
          </p:cNvPr>
          <p:cNvSpPr/>
          <p:nvPr/>
        </p:nvSpPr>
        <p:spPr>
          <a:xfrm>
            <a:off x="20100765" y="3355676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311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E4ED67D-DD03-4836-8C97-8F3692514310}"/>
              </a:ext>
            </a:extLst>
          </p:cNvPr>
          <p:cNvSpPr/>
          <p:nvPr/>
        </p:nvSpPr>
        <p:spPr>
          <a:xfrm>
            <a:off x="-1" y="-6914157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D746D0-1A43-4751-AEE5-E0D0E777BE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3825-52FD-428D-B0DA-21FF5FA4E5B8}"/>
              </a:ext>
            </a:extLst>
          </p:cNvPr>
          <p:cNvSpPr txBox="1"/>
          <p:nvPr/>
        </p:nvSpPr>
        <p:spPr>
          <a:xfrm>
            <a:off x="4368799" y="3444875"/>
            <a:ext cx="46228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latin typeface="Bahnschrift Condensed" panose="020B0502040204020203" pitchFamily="34" charset="0"/>
              </a:rPr>
              <a:t>Ведущий – от 10000 руб.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latin typeface="Bahnschrift Condensed" panose="020B0502040204020203" pitchFamily="34" charset="0"/>
              </a:rPr>
              <a:t>Фотограф – от 6500 руб.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latin typeface="Bahnschrift Condensed" panose="020B0502040204020203" pitchFamily="34" charset="0"/>
              </a:rPr>
              <a:t>Вокалисты – от 10000 руб.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latin typeface="Bahnschrift Condensed" panose="020B0502040204020203" pitchFamily="34" charset="0"/>
              </a:rPr>
              <a:t>Саксофон – от 9000 руб.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latin typeface="Bahnschrift Condensed" panose="020B0502040204020203" pitchFamily="34" charset="0"/>
              </a:rPr>
              <a:t>Скрипка – от 15000 руб.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latin typeface="Bahnschrift Condensed" panose="020B0502040204020203" pitchFamily="34" charset="0"/>
              </a:rPr>
              <a:t>Интерактивный номера – от 20000 руб.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D8F4029-0C3F-454C-AF31-C0F74350E2A4}"/>
              </a:ext>
            </a:extLst>
          </p:cNvPr>
          <p:cNvCxnSpPr>
            <a:cxnSpLocks/>
          </p:cNvCxnSpPr>
          <p:nvPr/>
        </p:nvCxnSpPr>
        <p:spPr>
          <a:xfrm>
            <a:off x="-721087" y="3429000"/>
            <a:ext cx="13294087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6FE0D-7376-4071-9ACB-019D5F4DF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531" b="30662"/>
          <a:stretch/>
        </p:blipFill>
        <p:spPr>
          <a:xfrm>
            <a:off x="1" y="-27583"/>
            <a:ext cx="12191999" cy="339248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C9BA40-36C5-4126-9329-9346B68FCEED}"/>
              </a:ext>
            </a:extLst>
          </p:cNvPr>
          <p:cNvSpPr txBox="1"/>
          <p:nvPr/>
        </p:nvSpPr>
        <p:spPr>
          <a:xfrm>
            <a:off x="1" y="2201512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Дополнительные услуги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Табличка 13">
            <a:extLst>
              <a:ext uri="{FF2B5EF4-FFF2-40B4-BE49-F238E27FC236}">
                <a16:creationId xmlns:a16="http://schemas.microsoft.com/office/drawing/2014/main" id="{88E75E71-CB34-4048-8943-6B08084394CB}"/>
              </a:ext>
            </a:extLst>
          </p:cNvPr>
          <p:cNvSpPr/>
          <p:nvPr/>
        </p:nvSpPr>
        <p:spPr>
          <a:xfrm>
            <a:off x="3159387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Табличка 14">
            <a:extLst>
              <a:ext uri="{FF2B5EF4-FFF2-40B4-BE49-F238E27FC236}">
                <a16:creationId xmlns:a16="http://schemas.microsoft.com/office/drawing/2014/main" id="{54F9BB2B-F939-4980-B8DF-09F73580C91D}"/>
              </a:ext>
            </a:extLst>
          </p:cNvPr>
          <p:cNvSpPr/>
          <p:nvPr/>
        </p:nvSpPr>
        <p:spPr>
          <a:xfrm>
            <a:off x="-2330831" y="3355676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94CBF-98F6-42CB-986A-004DC5A3C60A}"/>
              </a:ext>
            </a:extLst>
          </p:cNvPr>
          <p:cNvSpPr txBox="1"/>
          <p:nvPr/>
        </p:nvSpPr>
        <p:spPr>
          <a:xfrm>
            <a:off x="3741290" y="13649282"/>
            <a:ext cx="846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Bahnschrift Condensed" panose="020B0502040204020203" pitchFamily="34" charset="0"/>
              </a:rPr>
              <a:t>Корпоративный менеджер</a:t>
            </a:r>
            <a:r>
              <a:rPr lang="ru-RU" dirty="0">
                <a:latin typeface="Bahnschrift Condensed" panose="020B0502040204020203" pitchFamily="34" charset="0"/>
              </a:rPr>
              <a:t>, тел. 206-40-40 /1010,1013/ почта. </a:t>
            </a:r>
            <a:r>
              <a:rPr lang="en-US" dirty="0">
                <a:latin typeface="Bahnschrift Condensed" panose="020B0502040204020203" pitchFamily="34" charset="0"/>
              </a:rPr>
              <a:t>corp@ust-kachka.ru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CD2000-7732-45ED-B30A-2D34A3A7E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3104376"/>
            <a:ext cx="540000" cy="5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F28998-0F04-4AB4-90AD-60A7F41CC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95" y="13275044"/>
            <a:ext cx="540000" cy="5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E0F1A4-9638-4A80-A86A-4B17EADE5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87" y="13452883"/>
            <a:ext cx="540000" cy="54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2340CE-F0DC-40E4-936A-57AADDCECC9E}"/>
              </a:ext>
            </a:extLst>
          </p:cNvPr>
          <p:cNvSpPr txBox="1"/>
          <p:nvPr/>
        </p:nvSpPr>
        <p:spPr>
          <a:xfrm>
            <a:off x="-15575774" y="3429000"/>
            <a:ext cx="4356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сумма бронирования от 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35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0 000 рублей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A55F9B-D81A-497B-B1D6-1F214B2AE3CC}"/>
              </a:ext>
            </a:extLst>
          </p:cNvPr>
          <p:cNvSpPr txBox="1"/>
          <p:nvPr/>
        </p:nvSpPr>
        <p:spPr>
          <a:xfrm>
            <a:off x="-11264577" y="3429000"/>
            <a:ext cx="6039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Шампанское и фрукты в номер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Световое и звуковое оборудование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DJ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Скидка на «Клеопатру»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20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% 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при свободных местах)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Бесплатный тест-ужин для молодоженов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Возможен свой алкоголь ( без пробкового сбора)</a:t>
            </a:r>
          </a:p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45A089-59B1-478F-B075-F8DB5302B54B}"/>
              </a:ext>
            </a:extLst>
          </p:cNvPr>
          <p:cNvSpPr txBox="1"/>
          <p:nvPr/>
        </p:nvSpPr>
        <p:spPr>
          <a:xfrm>
            <a:off x="-17315674" y="21975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Supreme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47492D-04EF-4A09-A110-FE35DC0924EA}"/>
              </a:ext>
            </a:extLst>
          </p:cNvPr>
          <p:cNvSpPr txBox="1"/>
          <p:nvPr/>
        </p:nvSpPr>
        <p:spPr>
          <a:xfrm>
            <a:off x="-7365677" y="2203897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Рассадка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43F5F2B-8ED4-482D-839D-B88DC7F618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23805" y="4424012"/>
            <a:ext cx="5940727" cy="236989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266259A-A632-434E-96B1-C9F1F7F45ED9}"/>
              </a:ext>
            </a:extLst>
          </p:cNvPr>
          <p:cNvGrpSpPr/>
          <p:nvPr/>
        </p:nvGrpSpPr>
        <p:grpSpPr>
          <a:xfrm>
            <a:off x="-10805275" y="3526770"/>
            <a:ext cx="10805274" cy="2807975"/>
            <a:chOff x="691401" y="3429000"/>
            <a:chExt cx="10805274" cy="2807975"/>
          </a:xfrm>
        </p:grpSpPr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2BACE7DD-43ED-4D73-8B34-F6B1C5A3BF38}"/>
                </a:ext>
              </a:extLst>
            </p:cNvPr>
            <p:cNvGrpSpPr/>
            <p:nvPr/>
          </p:nvGrpSpPr>
          <p:grpSpPr>
            <a:xfrm>
              <a:off x="691401" y="4145252"/>
              <a:ext cx="1904027" cy="2091723"/>
              <a:chOff x="3251200" y="455298"/>
              <a:chExt cx="2477100" cy="2721290"/>
            </a:xfrm>
          </p:grpSpPr>
          <p:grpSp>
            <p:nvGrpSpPr>
              <p:cNvPr id="143" name="Группа 142">
                <a:extLst>
                  <a:ext uri="{FF2B5EF4-FFF2-40B4-BE49-F238E27FC236}">
                    <a16:creationId xmlns:a16="http://schemas.microsoft.com/office/drawing/2014/main" id="{7FEC956A-C1DE-4F5F-8072-1EF0BC148DB8}"/>
                  </a:ext>
                </a:extLst>
              </p:cNvPr>
              <p:cNvGrpSpPr/>
              <p:nvPr/>
            </p:nvGrpSpPr>
            <p:grpSpPr>
              <a:xfrm>
                <a:off x="3251200" y="455298"/>
                <a:ext cx="2402865" cy="2721290"/>
                <a:chOff x="1143339" y="0"/>
                <a:chExt cx="6093854" cy="6901404"/>
              </a:xfrm>
            </p:grpSpPr>
            <p:sp>
              <p:nvSpPr>
                <p:cNvPr id="149" name="Блок-схема: процесс 148">
                  <a:extLst>
                    <a:ext uri="{FF2B5EF4-FFF2-40B4-BE49-F238E27FC236}">
                      <a16:creationId xmlns:a16="http://schemas.microsoft.com/office/drawing/2014/main" id="{E509BEAC-71A3-4188-AF0F-350AAF0D0F44}"/>
                    </a:ext>
                  </a:extLst>
                </p:cNvPr>
                <p:cNvSpPr/>
                <p:nvPr/>
              </p:nvSpPr>
              <p:spPr>
                <a:xfrm>
                  <a:off x="3251200" y="0"/>
                  <a:ext cx="2844800" cy="1010693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0" name="Блок-схема: процесс 149">
                  <a:extLst>
                    <a:ext uri="{FF2B5EF4-FFF2-40B4-BE49-F238E27FC236}">
                      <a16:creationId xmlns:a16="http://schemas.microsoft.com/office/drawing/2014/main" id="{E11CB7FA-D02E-44E0-8B3A-75794F75FECD}"/>
                    </a:ext>
                  </a:extLst>
                </p:cNvPr>
                <p:cNvSpPr/>
                <p:nvPr/>
              </p:nvSpPr>
              <p:spPr>
                <a:xfrm rot="18900000">
                  <a:off x="1143343" y="2355161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1" name="Блок-схема: процесс 150">
                  <a:extLst>
                    <a:ext uri="{FF2B5EF4-FFF2-40B4-BE49-F238E27FC236}">
                      <a16:creationId xmlns:a16="http://schemas.microsoft.com/office/drawing/2014/main" id="{048DDD29-1897-4087-8FA6-75251C38925B}"/>
                    </a:ext>
                  </a:extLst>
                </p:cNvPr>
                <p:cNvSpPr/>
                <p:nvPr/>
              </p:nvSpPr>
              <p:spPr>
                <a:xfrm rot="18900000">
                  <a:off x="1143339" y="5018290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2" name="Блок-схема: процесс 151">
                  <a:extLst>
                    <a:ext uri="{FF2B5EF4-FFF2-40B4-BE49-F238E27FC236}">
                      <a16:creationId xmlns:a16="http://schemas.microsoft.com/office/drawing/2014/main" id="{0C7561EA-2CF7-4868-8900-191D9089A947}"/>
                    </a:ext>
                  </a:extLst>
                </p:cNvPr>
                <p:cNvSpPr/>
                <p:nvPr/>
              </p:nvSpPr>
              <p:spPr>
                <a:xfrm rot="2700000">
                  <a:off x="5354078" y="2355159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3" name="Блок-схема: процесс 152">
                  <a:extLst>
                    <a:ext uri="{FF2B5EF4-FFF2-40B4-BE49-F238E27FC236}">
                      <a16:creationId xmlns:a16="http://schemas.microsoft.com/office/drawing/2014/main" id="{3CE1301C-633C-4A27-946F-EA967909635C}"/>
                    </a:ext>
                  </a:extLst>
                </p:cNvPr>
                <p:cNvSpPr/>
                <p:nvPr/>
              </p:nvSpPr>
              <p:spPr>
                <a:xfrm rot="2700000">
                  <a:off x="5354074" y="5018288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pic>
            <p:nvPicPr>
              <p:cNvPr id="144" name="Рисунок 143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2EBBE0F9-050A-45C7-8166-F26F024DD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43954" y="455298"/>
                <a:ext cx="398526" cy="398526"/>
              </a:xfrm>
              <a:prstGeom prst="rect">
                <a:avLst/>
              </a:prstGeom>
            </p:spPr>
          </p:pic>
          <p:pic>
            <p:nvPicPr>
              <p:cNvPr id="145" name="Рисунок 144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A90DBAD6-2EA2-4DD7-884D-8A9700952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8900000">
                <a:off x="3577594" y="1286120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146" name="Рисунок 145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4FE7D797-5F6B-4FBB-9D97-D03AE6FB1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8900000">
                <a:off x="3556164" y="2359819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147" name="Рисунок 146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522640CF-A6B5-4A5A-846C-D4FFA2FDA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700000">
                <a:off x="5216498" y="2359819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148" name="Рисунок 147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FCBE6DEC-B12F-466E-8B3D-99024F53A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700000">
                <a:off x="5216498" y="1286119"/>
                <a:ext cx="511802" cy="511802"/>
              </a:xfrm>
              <a:prstGeom prst="rect">
                <a:avLst/>
              </a:prstGeom>
            </p:spPr>
          </p:pic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C8CF4BBD-78FF-4135-911D-C7FB7C234A3B}"/>
                </a:ext>
              </a:extLst>
            </p:cNvPr>
            <p:cNvGrpSpPr/>
            <p:nvPr/>
          </p:nvGrpSpPr>
          <p:grpSpPr>
            <a:xfrm>
              <a:off x="3072519" y="4177361"/>
              <a:ext cx="1741777" cy="1300945"/>
              <a:chOff x="3746742" y="4277998"/>
              <a:chExt cx="1741777" cy="1300945"/>
            </a:xfrm>
          </p:grpSpPr>
          <p:grpSp>
            <p:nvGrpSpPr>
              <p:cNvPr id="134" name="Группа 133">
                <a:extLst>
                  <a:ext uri="{FF2B5EF4-FFF2-40B4-BE49-F238E27FC236}">
                    <a16:creationId xmlns:a16="http://schemas.microsoft.com/office/drawing/2014/main" id="{541BB148-2B53-4F11-9B70-06127BE85684}"/>
                  </a:ext>
                </a:extLst>
              </p:cNvPr>
              <p:cNvGrpSpPr/>
              <p:nvPr/>
            </p:nvGrpSpPr>
            <p:grpSpPr>
              <a:xfrm>
                <a:off x="3746742" y="4277998"/>
                <a:ext cx="1741777" cy="1300945"/>
                <a:chOff x="3746742" y="4277998"/>
                <a:chExt cx="1741777" cy="1300945"/>
              </a:xfrm>
            </p:grpSpPr>
            <p:sp>
              <p:nvSpPr>
                <p:cNvPr id="136" name="Блок-схема: процесс 135">
                  <a:extLst>
                    <a:ext uri="{FF2B5EF4-FFF2-40B4-BE49-F238E27FC236}">
                      <a16:creationId xmlns:a16="http://schemas.microsoft.com/office/drawing/2014/main" id="{A9966EA4-2D28-4B83-87A5-82C78945D417}"/>
                    </a:ext>
                  </a:extLst>
                </p:cNvPr>
                <p:cNvSpPr/>
                <p:nvPr/>
              </p:nvSpPr>
              <p:spPr>
                <a:xfrm>
                  <a:off x="4213815" y="4277998"/>
                  <a:ext cx="807631" cy="286933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7" name="Блок-схема: процесс 136">
                  <a:extLst>
                    <a:ext uri="{FF2B5EF4-FFF2-40B4-BE49-F238E27FC236}">
                      <a16:creationId xmlns:a16="http://schemas.microsoft.com/office/drawing/2014/main" id="{03607AB4-E4CE-42D6-B4B4-10B7D48002E0}"/>
                    </a:ext>
                  </a:extLst>
                </p:cNvPr>
                <p:cNvSpPr/>
                <p:nvPr/>
              </p:nvSpPr>
              <p:spPr>
                <a:xfrm>
                  <a:off x="3746742" y="4798829"/>
                  <a:ext cx="467073" cy="36372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8" name="Блок-схема: процесс 137">
                  <a:extLst>
                    <a:ext uri="{FF2B5EF4-FFF2-40B4-BE49-F238E27FC236}">
                      <a16:creationId xmlns:a16="http://schemas.microsoft.com/office/drawing/2014/main" id="{F394B34E-F386-4407-B9EF-B70E81FEFC3C}"/>
                    </a:ext>
                  </a:extLst>
                </p:cNvPr>
                <p:cNvSpPr/>
                <p:nvPr/>
              </p:nvSpPr>
              <p:spPr>
                <a:xfrm>
                  <a:off x="5021446" y="4798828"/>
                  <a:ext cx="467073" cy="36372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9" name="Блок-схема: процесс 138">
                  <a:extLst>
                    <a:ext uri="{FF2B5EF4-FFF2-40B4-BE49-F238E27FC236}">
                      <a16:creationId xmlns:a16="http://schemas.microsoft.com/office/drawing/2014/main" id="{5025A33C-398A-4AA2-B049-0EC530FF3647}"/>
                    </a:ext>
                  </a:extLst>
                </p:cNvPr>
                <p:cNvSpPr/>
                <p:nvPr/>
              </p:nvSpPr>
              <p:spPr>
                <a:xfrm>
                  <a:off x="4384093" y="5168583"/>
                  <a:ext cx="467073" cy="410360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40" name="Рисунок 139" descr="Мужчина и женщина со сплошной заливкой">
                  <a:extLst>
                    <a:ext uri="{FF2B5EF4-FFF2-40B4-BE49-F238E27FC236}">
                      <a16:creationId xmlns:a16="http://schemas.microsoft.com/office/drawing/2014/main" id="{0845D7C9-4ED8-4FDF-A258-831F311295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162" y="4282702"/>
                  <a:ext cx="286933" cy="286933"/>
                </a:xfrm>
                <a:prstGeom prst="rect">
                  <a:avLst/>
                </a:prstGeom>
              </p:spPr>
            </p:pic>
            <p:pic>
              <p:nvPicPr>
                <p:cNvPr id="141" name="Рисунок 140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FE0B4B7B-A7DB-4B33-8067-8EF124CC4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6033" y="4798828"/>
                  <a:ext cx="368490" cy="368490"/>
                </a:xfrm>
                <a:prstGeom prst="rect">
                  <a:avLst/>
                </a:prstGeom>
              </p:spPr>
            </p:pic>
            <p:pic>
              <p:nvPicPr>
                <p:cNvPr id="142" name="Рисунок 141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6200D0AF-49D6-4372-A65E-D32B51EA41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0736" y="4794059"/>
                  <a:ext cx="368490" cy="368490"/>
                </a:xfrm>
                <a:prstGeom prst="rect">
                  <a:avLst/>
                </a:prstGeom>
              </p:spPr>
            </p:pic>
          </p:grpSp>
          <p:pic>
            <p:nvPicPr>
              <p:cNvPr id="135" name="Рисунок 134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8D6F3C58-CD91-4555-BD0A-101C745BD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33383" y="5162549"/>
                <a:ext cx="368490" cy="368490"/>
              </a:xfrm>
              <a:prstGeom prst="rect">
                <a:avLst/>
              </a:prstGeom>
            </p:spPr>
          </p:pic>
        </p:grpSp>
        <p:grpSp>
          <p:nvGrpSpPr>
            <p:cNvPr id="94" name="Группа 93">
              <a:extLst>
                <a:ext uri="{FF2B5EF4-FFF2-40B4-BE49-F238E27FC236}">
                  <a16:creationId xmlns:a16="http://schemas.microsoft.com/office/drawing/2014/main" id="{398B5A5B-FB8B-401E-AC3E-B98CDA9A77A0}"/>
                </a:ext>
              </a:extLst>
            </p:cNvPr>
            <p:cNvGrpSpPr/>
            <p:nvPr/>
          </p:nvGrpSpPr>
          <p:grpSpPr>
            <a:xfrm>
              <a:off x="5223215" y="4145252"/>
              <a:ext cx="1728787" cy="1959292"/>
              <a:chOff x="6096000" y="4277998"/>
              <a:chExt cx="1728787" cy="1959292"/>
            </a:xfrm>
          </p:grpSpPr>
          <p:sp>
            <p:nvSpPr>
              <p:cNvPr id="128" name="Блок-схема: процесс 127">
                <a:extLst>
                  <a:ext uri="{FF2B5EF4-FFF2-40B4-BE49-F238E27FC236}">
                    <a16:creationId xmlns:a16="http://schemas.microsoft.com/office/drawing/2014/main" id="{8AF785A0-A41C-4986-9E46-BF15147A5818}"/>
                  </a:ext>
                </a:extLst>
              </p:cNvPr>
              <p:cNvSpPr/>
              <p:nvPr/>
            </p:nvSpPr>
            <p:spPr>
              <a:xfrm rot="5400000">
                <a:off x="6105841" y="5150778"/>
                <a:ext cx="1728787" cy="444238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9" name="Блок-схема: процесс 128">
                <a:extLst>
                  <a:ext uri="{FF2B5EF4-FFF2-40B4-BE49-F238E27FC236}">
                    <a16:creationId xmlns:a16="http://schemas.microsoft.com/office/drawing/2014/main" id="{90A1E1E8-18C7-4084-963B-D99EBCECAF95}"/>
                  </a:ext>
                </a:extLst>
              </p:cNvPr>
              <p:cNvSpPr/>
              <p:nvPr/>
            </p:nvSpPr>
            <p:spPr>
              <a:xfrm>
                <a:off x="6096000" y="4277998"/>
                <a:ext cx="1728787" cy="351152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30" name="Рисунок 129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DE60825E-4894-4EF7-AD6C-A7EE15143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785989" y="4691932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31" name="Рисунок 130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08504DC7-85E9-47BD-AD1C-A7385498A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776148" y="5208737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32" name="Рисунок 131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C2908D4D-160B-44CD-AEA8-62DAEDB2E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776148" y="5725543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33" name="Рисунок 132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ECF919F4-3556-4FD1-89D4-B2543523A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816926" y="4310107"/>
                <a:ext cx="286933" cy="286933"/>
              </a:xfrm>
              <a:prstGeom prst="rect">
                <a:avLst/>
              </a:prstGeom>
            </p:spPr>
          </p:pic>
        </p:grpSp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591103EC-2752-40D1-8591-9A08A1DA63B6}"/>
                </a:ext>
              </a:extLst>
            </p:cNvPr>
            <p:cNvGrpSpPr/>
            <p:nvPr/>
          </p:nvGrpSpPr>
          <p:grpSpPr>
            <a:xfrm>
              <a:off x="7225196" y="4145252"/>
              <a:ext cx="2080757" cy="1540445"/>
              <a:chOff x="8137831" y="4273294"/>
              <a:chExt cx="2147294" cy="1589704"/>
            </a:xfrm>
          </p:grpSpPr>
          <p:sp>
            <p:nvSpPr>
              <p:cNvPr id="108" name="Блок-схема: процесс 107">
                <a:extLst>
                  <a:ext uri="{FF2B5EF4-FFF2-40B4-BE49-F238E27FC236}">
                    <a16:creationId xmlns:a16="http://schemas.microsoft.com/office/drawing/2014/main" id="{C734F2D3-0BF6-4AAC-9577-87402508AB79}"/>
                  </a:ext>
                </a:extLst>
              </p:cNvPr>
              <p:cNvSpPr/>
              <p:nvPr/>
            </p:nvSpPr>
            <p:spPr>
              <a:xfrm>
                <a:off x="8729862" y="4273294"/>
                <a:ext cx="807631" cy="286933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09" name="Рисунок 108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AA536E17-99A3-4547-BC8D-F1C020ABF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990209" y="4277998"/>
                <a:ext cx="286933" cy="286933"/>
              </a:xfrm>
              <a:prstGeom prst="rect">
                <a:avLst/>
              </a:prstGeom>
            </p:spPr>
          </p:pic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7D7A4A6A-7ACF-4938-A941-8EDB20C49E75}"/>
                  </a:ext>
                </a:extLst>
              </p:cNvPr>
              <p:cNvGrpSpPr/>
              <p:nvPr/>
            </p:nvGrpSpPr>
            <p:grpSpPr>
              <a:xfrm>
                <a:off x="8137831" y="4687468"/>
                <a:ext cx="407554" cy="407554"/>
                <a:chOff x="8138752" y="4745485"/>
                <a:chExt cx="407554" cy="407554"/>
              </a:xfrm>
            </p:grpSpPr>
            <p:sp>
              <p:nvSpPr>
                <p:cNvPr id="126" name="Овал 125">
                  <a:extLst>
                    <a:ext uri="{FF2B5EF4-FFF2-40B4-BE49-F238E27FC236}">
                      <a16:creationId xmlns:a16="http://schemas.microsoft.com/office/drawing/2014/main" id="{2C5601E0-43CF-4FD4-8739-511DA169B9C8}"/>
                    </a:ext>
                  </a:extLst>
                </p:cNvPr>
                <p:cNvSpPr/>
                <p:nvPr/>
              </p:nvSpPr>
              <p:spPr>
                <a:xfrm>
                  <a:off x="8138752" y="4745485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7" name="Рисунок 126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6FA41DC1-BEC0-4E22-8280-FDA84F519C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t="17411" b="19833"/>
                <a:stretch/>
              </p:blipFill>
              <p:spPr>
                <a:xfrm>
                  <a:off x="8158284" y="4829175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1" name="Группа 110">
                <a:extLst>
                  <a:ext uri="{FF2B5EF4-FFF2-40B4-BE49-F238E27FC236}">
                    <a16:creationId xmlns:a16="http://schemas.microsoft.com/office/drawing/2014/main" id="{DA0ABD36-7888-488D-A5FD-AF51DDF71E5E}"/>
                  </a:ext>
                </a:extLst>
              </p:cNvPr>
              <p:cNvGrpSpPr/>
              <p:nvPr/>
            </p:nvGrpSpPr>
            <p:grpSpPr>
              <a:xfrm>
                <a:off x="8990209" y="4876177"/>
                <a:ext cx="407554" cy="407554"/>
                <a:chOff x="8885526" y="4913430"/>
                <a:chExt cx="407554" cy="407554"/>
              </a:xfrm>
            </p:grpSpPr>
            <p:sp>
              <p:nvSpPr>
                <p:cNvPr id="124" name="Овал 123">
                  <a:extLst>
                    <a:ext uri="{FF2B5EF4-FFF2-40B4-BE49-F238E27FC236}">
                      <a16:creationId xmlns:a16="http://schemas.microsoft.com/office/drawing/2014/main" id="{77CFAE31-EB8C-44C0-B0EC-311210B768F6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5" name="Рисунок 124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E941307A-B79B-4B1A-BD56-5DA4160A24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2" name="Группа 111">
                <a:extLst>
                  <a:ext uri="{FF2B5EF4-FFF2-40B4-BE49-F238E27FC236}">
                    <a16:creationId xmlns:a16="http://schemas.microsoft.com/office/drawing/2014/main" id="{0891A288-854E-4391-B25A-C81362F1C9DB}"/>
                  </a:ext>
                </a:extLst>
              </p:cNvPr>
              <p:cNvGrpSpPr/>
              <p:nvPr/>
            </p:nvGrpSpPr>
            <p:grpSpPr>
              <a:xfrm>
                <a:off x="9841666" y="4691932"/>
                <a:ext cx="407554" cy="407554"/>
                <a:chOff x="8885526" y="4913430"/>
                <a:chExt cx="407554" cy="407554"/>
              </a:xfrm>
            </p:grpSpPr>
            <p:sp>
              <p:nvSpPr>
                <p:cNvPr id="122" name="Овал 121">
                  <a:extLst>
                    <a:ext uri="{FF2B5EF4-FFF2-40B4-BE49-F238E27FC236}">
                      <a16:creationId xmlns:a16="http://schemas.microsoft.com/office/drawing/2014/main" id="{F23145C4-53E2-4799-9231-F6D68E3880C7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3" name="Рисунок 122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64D0EBEE-D561-4FD7-B8AB-77D806308E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3" name="Группа 112">
                <a:extLst>
                  <a:ext uri="{FF2B5EF4-FFF2-40B4-BE49-F238E27FC236}">
                    <a16:creationId xmlns:a16="http://schemas.microsoft.com/office/drawing/2014/main" id="{FBA8164D-E853-43CC-B234-C583D721A1D2}"/>
                  </a:ext>
                </a:extLst>
              </p:cNvPr>
              <p:cNvGrpSpPr/>
              <p:nvPr/>
            </p:nvGrpSpPr>
            <p:grpSpPr>
              <a:xfrm>
                <a:off x="8173736" y="5266735"/>
                <a:ext cx="407554" cy="407554"/>
                <a:chOff x="8138752" y="4745485"/>
                <a:chExt cx="407554" cy="407554"/>
              </a:xfrm>
            </p:grpSpPr>
            <p:sp>
              <p:nvSpPr>
                <p:cNvPr id="120" name="Овал 119">
                  <a:extLst>
                    <a:ext uri="{FF2B5EF4-FFF2-40B4-BE49-F238E27FC236}">
                      <a16:creationId xmlns:a16="http://schemas.microsoft.com/office/drawing/2014/main" id="{AAC69055-85C6-4807-AD6C-F82A76345D28}"/>
                    </a:ext>
                  </a:extLst>
                </p:cNvPr>
                <p:cNvSpPr/>
                <p:nvPr/>
              </p:nvSpPr>
              <p:spPr>
                <a:xfrm>
                  <a:off x="8138752" y="4745485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1" name="Рисунок 120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C0E2AF6F-17EE-4834-A208-EAC68C996C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t="17411" b="19833"/>
                <a:stretch/>
              </p:blipFill>
              <p:spPr>
                <a:xfrm>
                  <a:off x="8158284" y="4829175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03CE4A2F-9309-4E75-A305-30318DC8612F}"/>
                  </a:ext>
                </a:extLst>
              </p:cNvPr>
              <p:cNvGrpSpPr/>
              <p:nvPr/>
            </p:nvGrpSpPr>
            <p:grpSpPr>
              <a:xfrm>
                <a:off x="9026114" y="5455444"/>
                <a:ext cx="407554" cy="407554"/>
                <a:chOff x="8885526" y="4913430"/>
                <a:chExt cx="407554" cy="407554"/>
              </a:xfrm>
            </p:grpSpPr>
            <p:sp>
              <p:nvSpPr>
                <p:cNvPr id="118" name="Овал 117">
                  <a:extLst>
                    <a:ext uri="{FF2B5EF4-FFF2-40B4-BE49-F238E27FC236}">
                      <a16:creationId xmlns:a16="http://schemas.microsoft.com/office/drawing/2014/main" id="{E55A472A-D6E1-4892-B81C-C8004C819931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19" name="Рисунок 118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57FF6218-92AA-4FD4-B686-3949706B63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5" name="Группа 114">
                <a:extLst>
                  <a:ext uri="{FF2B5EF4-FFF2-40B4-BE49-F238E27FC236}">
                    <a16:creationId xmlns:a16="http://schemas.microsoft.com/office/drawing/2014/main" id="{F6AC4AD4-A968-44AA-8E52-9B29686AA74C}"/>
                  </a:ext>
                </a:extLst>
              </p:cNvPr>
              <p:cNvGrpSpPr/>
              <p:nvPr/>
            </p:nvGrpSpPr>
            <p:grpSpPr>
              <a:xfrm>
                <a:off x="9877571" y="5271199"/>
                <a:ext cx="407554" cy="407554"/>
                <a:chOff x="8885526" y="4913430"/>
                <a:chExt cx="407554" cy="407554"/>
              </a:xfrm>
            </p:grpSpPr>
            <p:sp>
              <p:nvSpPr>
                <p:cNvPr id="116" name="Овал 115">
                  <a:extLst>
                    <a:ext uri="{FF2B5EF4-FFF2-40B4-BE49-F238E27FC236}">
                      <a16:creationId xmlns:a16="http://schemas.microsoft.com/office/drawing/2014/main" id="{F1B28F38-1206-423C-BF80-69D2F3929AC0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17" name="Рисунок 116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E53F22BB-22FE-4A43-A223-FFEEBFCA96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7700C501-68DF-43FE-8F45-CBF4FCF3EF2D}"/>
                </a:ext>
              </a:extLst>
            </p:cNvPr>
            <p:cNvGrpSpPr/>
            <p:nvPr/>
          </p:nvGrpSpPr>
          <p:grpSpPr>
            <a:xfrm>
              <a:off x="9392589" y="4145252"/>
              <a:ext cx="2041833" cy="396374"/>
              <a:chOff x="6095997" y="2600325"/>
              <a:chExt cx="2041833" cy="396374"/>
            </a:xfrm>
          </p:grpSpPr>
          <p:sp>
            <p:nvSpPr>
              <p:cNvPr id="102" name="Блок-схема: процесс 101">
                <a:extLst>
                  <a:ext uri="{FF2B5EF4-FFF2-40B4-BE49-F238E27FC236}">
                    <a16:creationId xmlns:a16="http://schemas.microsoft.com/office/drawing/2014/main" id="{EE978654-173B-4D54-9097-3F6575148A2B}"/>
                  </a:ext>
                </a:extLst>
              </p:cNvPr>
              <p:cNvSpPr/>
              <p:nvPr/>
            </p:nvSpPr>
            <p:spPr>
              <a:xfrm>
                <a:off x="6095997" y="2600325"/>
                <a:ext cx="2041833" cy="396374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03" name="Рисунок 102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CD435FD7-ED4B-46AB-B67E-C968D81E9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01171" y="2649584"/>
                <a:ext cx="286933" cy="286933"/>
              </a:xfrm>
              <a:prstGeom prst="rect">
                <a:avLst/>
              </a:prstGeom>
            </p:spPr>
          </p:pic>
          <p:pic>
            <p:nvPicPr>
              <p:cNvPr id="104" name="Рисунок 103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D8232A8A-5450-44AD-B2B0-BFBDFBF75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096000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05" name="Рисунок 104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86D42CE4-59F8-4C6B-ACA3-DE2968C36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520863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06" name="Рисунок 105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DCCAA8FE-063F-42DA-B971-30F096344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316290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07" name="Рисунок 106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0C27DF35-84E1-40AD-969D-5196F15D8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41153" y="2608805"/>
                <a:ext cx="368490" cy="368490"/>
              </a:xfrm>
              <a:prstGeom prst="rect">
                <a:avLst/>
              </a:prstGeom>
            </p:spPr>
          </p:pic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8087264-83C5-4F48-AFF2-B6CD1D21AAB5}"/>
                </a:ext>
              </a:extLst>
            </p:cNvPr>
            <p:cNvSpPr txBox="1"/>
            <p:nvPr/>
          </p:nvSpPr>
          <p:spPr>
            <a:xfrm>
              <a:off x="695325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«Ёлочка»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556626E-E82E-4315-AE86-D34C589E1650}"/>
                </a:ext>
              </a:extLst>
            </p:cNvPr>
            <p:cNvSpPr txBox="1"/>
            <p:nvPr/>
          </p:nvSpPr>
          <p:spPr>
            <a:xfrm>
              <a:off x="2855913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«Английская»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04B09C9-CC15-4326-9E5B-63C175CB6C0D}"/>
                </a:ext>
              </a:extLst>
            </p:cNvPr>
            <p:cNvSpPr txBox="1"/>
            <p:nvPr/>
          </p:nvSpPr>
          <p:spPr>
            <a:xfrm>
              <a:off x="5016500" y="3429000"/>
              <a:ext cx="215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«Буква Т»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8B18D78-F633-471A-BB46-4BB4378D112F}"/>
                </a:ext>
              </a:extLst>
            </p:cNvPr>
            <p:cNvSpPr txBox="1"/>
            <p:nvPr/>
          </p:nvSpPr>
          <p:spPr>
            <a:xfrm>
              <a:off x="7175500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«Итальянская»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61AAC03-6DDA-4D7A-81BB-FE66BABF0D69}"/>
                </a:ext>
              </a:extLst>
            </p:cNvPr>
            <p:cNvSpPr txBox="1"/>
            <p:nvPr/>
          </p:nvSpPr>
          <p:spPr>
            <a:xfrm>
              <a:off x="9336088" y="3429000"/>
              <a:ext cx="2160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«Общий стол»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78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342A1C-A46B-40BF-9255-C5FE79B55C5D}"/>
              </a:ext>
            </a:extLst>
          </p:cNvPr>
          <p:cNvSpPr/>
          <p:nvPr/>
        </p:nvSpPr>
        <p:spPr>
          <a:xfrm>
            <a:off x="-1" y="-27583"/>
            <a:ext cx="12232285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C0EB0-465A-4658-AFDF-29F6781CE538}"/>
              </a:ext>
            </a:extLst>
          </p:cNvPr>
          <p:cNvSpPr txBox="1"/>
          <p:nvPr/>
        </p:nvSpPr>
        <p:spPr>
          <a:xfrm>
            <a:off x="-11120283" y="2201512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Дополнительные услуги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Табличка 8">
            <a:extLst>
              <a:ext uri="{FF2B5EF4-FFF2-40B4-BE49-F238E27FC236}">
                <a16:creationId xmlns:a16="http://schemas.microsoft.com/office/drawing/2014/main" id="{582169AE-95D7-4543-91D0-99A1CB86B8AF}"/>
              </a:ext>
            </a:extLst>
          </p:cNvPr>
          <p:cNvSpPr/>
          <p:nvPr/>
        </p:nvSpPr>
        <p:spPr>
          <a:xfrm>
            <a:off x="-7986675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DFDBAF-EB07-4441-A3B9-B025A43E1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67" y="2113444"/>
            <a:ext cx="2078066" cy="2078066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E9879CF-3052-47D3-9A24-3A3AE40F83BB}"/>
              </a:ext>
            </a:extLst>
          </p:cNvPr>
          <p:cNvCxnSpPr>
            <a:cxnSpLocks/>
          </p:cNvCxnSpPr>
          <p:nvPr/>
        </p:nvCxnSpPr>
        <p:spPr>
          <a:xfrm>
            <a:off x="5203825" y="3428999"/>
            <a:ext cx="1779360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7E8E28D-D9E5-4311-9436-A3506290E0E8}"/>
              </a:ext>
            </a:extLst>
          </p:cNvPr>
          <p:cNvSpPr/>
          <p:nvPr/>
        </p:nvSpPr>
        <p:spPr>
          <a:xfrm>
            <a:off x="5206320" y="3680162"/>
            <a:ext cx="1779360" cy="449878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#</a:t>
            </a:r>
            <a:r>
              <a:rPr lang="ru-RU" sz="1600" dirty="0"/>
              <a:t> Забронировать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71228C-592A-45F1-96D5-F0E673157D60}"/>
              </a:ext>
            </a:extLst>
          </p:cNvPr>
          <p:cNvSpPr txBox="1"/>
          <p:nvPr/>
        </p:nvSpPr>
        <p:spPr>
          <a:xfrm>
            <a:off x="3741290" y="5689186"/>
            <a:ext cx="846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Bahnschrift Condensed" panose="020B0502040204020203" pitchFamily="34" charset="0"/>
              </a:rPr>
              <a:t>Корпоративный менеджер</a:t>
            </a:r>
            <a:r>
              <a:rPr lang="ru-RU" dirty="0">
                <a:latin typeface="Bahnschrift Condensed" panose="020B0502040204020203" pitchFamily="34" charset="0"/>
              </a:rPr>
              <a:t>, тел. 206-40-40 /1010,1013/ почта. </a:t>
            </a:r>
            <a:r>
              <a:rPr lang="en-US" dirty="0">
                <a:latin typeface="Bahnschrift Condensed" panose="020B0502040204020203" pitchFamily="34" charset="0"/>
              </a:rPr>
              <a:t>corp@ust-kachka.ru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5906377-80B8-49E1-A773-6F10B2482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5612265"/>
            <a:ext cx="540000" cy="54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B6EFA3-FED8-4CC2-A3BC-9AFE9B3BA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00" y="5612265"/>
            <a:ext cx="540000" cy="5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0E1DA1-31DD-41F7-B0AF-F888015D2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00" y="5607375"/>
            <a:ext cx="540000" cy="5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EF2E3-913B-4779-A4F8-8B43A5A73D11}"/>
              </a:ext>
            </a:extLst>
          </p:cNvPr>
          <p:cNvSpPr txBox="1"/>
          <p:nvPr/>
        </p:nvSpPr>
        <p:spPr>
          <a:xfrm>
            <a:off x="-7784888" y="3444875"/>
            <a:ext cx="442753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Ведущий – от 10000 руб.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Фотограф – от 6500 руб. 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Вокалисты – от 10000 руб.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Саксофон – от 9000 руб. 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Скрипка – от 15000 руб.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Интерактивный номера – от 20000 руб</a:t>
            </a:r>
            <a:r>
              <a:rPr lang="ru-RU" sz="2400" dirty="0">
                <a:latin typeface="Bahnschrift Condensed" panose="020B0502040204020203" pitchFamily="34" charset="0"/>
              </a:rPr>
              <a:t>.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5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олилиния: фигура 91">
            <a:extLst>
              <a:ext uri="{FF2B5EF4-FFF2-40B4-BE49-F238E27FC236}">
                <a16:creationId xmlns:a16="http://schemas.microsoft.com/office/drawing/2014/main" id="{C1F2C3A6-0B69-4D4F-9278-976BD7FE5E74}"/>
              </a:ext>
            </a:extLst>
          </p:cNvPr>
          <p:cNvSpPr/>
          <p:nvPr/>
        </p:nvSpPr>
        <p:spPr>
          <a:xfrm>
            <a:off x="0" y="-457200"/>
            <a:ext cx="14363700" cy="7315200"/>
          </a:xfrm>
          <a:custGeom>
            <a:avLst/>
            <a:gdLst>
              <a:gd name="connsiteX0" fmla="*/ 0 w 14363700"/>
              <a:gd name="connsiteY0" fmla="*/ 6305550 h 7315200"/>
              <a:gd name="connsiteX1" fmla="*/ 14363700 w 14363700"/>
              <a:gd name="connsiteY1" fmla="*/ 6305550 h 7315200"/>
              <a:gd name="connsiteX2" fmla="*/ 14363700 w 14363700"/>
              <a:gd name="connsiteY2" fmla="*/ 7315200 h 7315200"/>
              <a:gd name="connsiteX3" fmla="*/ 0 w 14363700"/>
              <a:gd name="connsiteY3" fmla="*/ 7315200 h 7315200"/>
              <a:gd name="connsiteX4" fmla="*/ 0 w 14363700"/>
              <a:gd name="connsiteY4" fmla="*/ 0 h 7315200"/>
              <a:gd name="connsiteX5" fmla="*/ 14363700 w 14363700"/>
              <a:gd name="connsiteY5" fmla="*/ 0 h 7315200"/>
              <a:gd name="connsiteX6" fmla="*/ 14363700 w 14363700"/>
              <a:gd name="connsiteY6" fmla="*/ 3886200 h 7315200"/>
              <a:gd name="connsiteX7" fmla="*/ 0 w 14363700"/>
              <a:gd name="connsiteY7" fmla="*/ 38862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63700" h="7315200">
                <a:moveTo>
                  <a:pt x="0" y="6305550"/>
                </a:moveTo>
                <a:lnTo>
                  <a:pt x="14363700" y="6305550"/>
                </a:lnTo>
                <a:lnTo>
                  <a:pt x="14363700" y="7315200"/>
                </a:lnTo>
                <a:lnTo>
                  <a:pt x="0" y="7315200"/>
                </a:lnTo>
                <a:close/>
                <a:moveTo>
                  <a:pt x="0" y="0"/>
                </a:moveTo>
                <a:lnTo>
                  <a:pt x="14363700" y="0"/>
                </a:lnTo>
                <a:lnTo>
                  <a:pt x="14363700" y="3886200"/>
                </a:lnTo>
                <a:lnTo>
                  <a:pt x="0" y="388620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A95D781-45C1-4593-9F59-866F5257659A}"/>
              </a:ext>
            </a:extLst>
          </p:cNvPr>
          <p:cNvSpPr/>
          <p:nvPr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777D87B-3EA7-4323-87F5-2B47C78BCB56}"/>
              </a:ext>
            </a:extLst>
          </p:cNvPr>
          <p:cNvSpPr/>
          <p:nvPr/>
        </p:nvSpPr>
        <p:spPr>
          <a:xfrm>
            <a:off x="5141297" y="6913418"/>
            <a:ext cx="1909406" cy="467918"/>
          </a:xfrm>
          <a:prstGeom prst="roundRect">
            <a:avLst>
              <a:gd name="adj" fmla="val 50000"/>
            </a:avLst>
          </a:prstGeom>
          <a:solidFill>
            <a:srgbClr val="193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СВАДЬБА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Объект 8">
            <a:extLst>
              <a:ext uri="{FF2B5EF4-FFF2-40B4-BE49-F238E27FC236}">
                <a16:creationId xmlns:a16="http://schemas.microsoft.com/office/drawing/2014/main" id="{34FAED98-428C-40B2-B633-163B96253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7" b="97266" l="10000" r="90000">
                        <a14:foregroundMark x1="55870" y1="6445" x2="57174" y2="12305"/>
                        <a14:foregroundMark x1="52283" y1="2734" x2="55543" y2="7324"/>
                        <a14:foregroundMark x1="62717" y1="87305" x2="62717" y2="93750"/>
                        <a14:foregroundMark x1="77609" y1="89648" x2="78261" y2="97266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5" r="14461"/>
          <a:stretch/>
        </p:blipFill>
        <p:spPr>
          <a:xfrm>
            <a:off x="1175641" y="-457200"/>
            <a:ext cx="5210236" cy="812063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2E35BF9A-BD3D-4133-A7FE-BC8969B48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01"/>
          <a:stretch/>
        </p:blipFill>
        <p:spPr>
          <a:xfrm>
            <a:off x="5014268" y="-991900"/>
            <a:ext cx="2126342" cy="86966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47D8898B-7AEC-4CB3-B2C5-380E1342A6D2}"/>
              </a:ext>
            </a:extLst>
          </p:cNvPr>
          <p:cNvSpPr txBox="1"/>
          <p:nvPr/>
        </p:nvSpPr>
        <p:spPr>
          <a:xfrm>
            <a:off x="3795020" y="3429000"/>
            <a:ext cx="54006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b="1" dirty="0">
                <a:latin typeface="Bahnschrift Condensed" panose="020B0502040204020203" pitchFamily="34" charset="0"/>
              </a:rPr>
              <a:t>    Свадебные площадки</a:t>
            </a:r>
            <a:r>
              <a:rPr lang="ru-RU" sz="2800" dirty="0">
                <a:latin typeface="Bahnschrift Condensed" panose="020B0502040204020203" pitchFamily="34" charset="0"/>
              </a:rPr>
              <a:t>: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закрытая площадка от 30 до 160 человек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летняя веранда до 200 человек</a:t>
            </a:r>
          </a:p>
          <a:p>
            <a:endParaRPr lang="ru-RU" dirty="0"/>
          </a:p>
        </p:txBody>
      </p:sp>
      <p:sp>
        <p:nvSpPr>
          <p:cNvPr id="72" name="Табличка 71">
            <a:extLst>
              <a:ext uri="{FF2B5EF4-FFF2-40B4-BE49-F238E27FC236}">
                <a16:creationId xmlns:a16="http://schemas.microsoft.com/office/drawing/2014/main" id="{86E2FD9A-049C-4EC5-896B-23F3EAB6D62A}"/>
              </a:ext>
            </a:extLst>
          </p:cNvPr>
          <p:cNvSpPr/>
          <p:nvPr/>
        </p:nvSpPr>
        <p:spPr>
          <a:xfrm>
            <a:off x="3790759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Табличка 20">
            <a:extLst>
              <a:ext uri="{FF2B5EF4-FFF2-40B4-BE49-F238E27FC236}">
                <a16:creationId xmlns:a16="http://schemas.microsoft.com/office/drawing/2014/main" id="{33E7A28C-AC3C-41A3-B93E-2087CAF084D3}"/>
              </a:ext>
            </a:extLst>
          </p:cNvPr>
          <p:cNvSpPr/>
          <p:nvPr/>
        </p:nvSpPr>
        <p:spPr>
          <a:xfrm>
            <a:off x="17618197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абличка 12">
            <a:extLst>
              <a:ext uri="{FF2B5EF4-FFF2-40B4-BE49-F238E27FC236}">
                <a16:creationId xmlns:a16="http://schemas.microsoft.com/office/drawing/2014/main" id="{670FD342-DB34-4A62-A4EE-8A8AFBBBABC8}"/>
              </a:ext>
            </a:extLst>
          </p:cNvPr>
          <p:cNvSpPr/>
          <p:nvPr/>
        </p:nvSpPr>
        <p:spPr>
          <a:xfrm>
            <a:off x="10667809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523B9F-5DA4-49BA-80C8-4F502B18FBFC}"/>
              </a:ext>
            </a:extLst>
          </p:cNvPr>
          <p:cNvSpPr txBox="1"/>
          <p:nvPr/>
        </p:nvSpPr>
        <p:spPr>
          <a:xfrm>
            <a:off x="10639286" y="3429000"/>
            <a:ext cx="72100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   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В стоимость включено: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Беседка для выездной регистрации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Столик для регистратора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Скамейки белого цвета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Регистратор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Музыкальное сопровождение </a:t>
            </a:r>
          </a:p>
          <a:p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7856B9-80E6-47B6-BCC5-A83C037664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827">
            <a:off x="-2191575" y="-811244"/>
            <a:ext cx="4707342" cy="3913370"/>
          </a:xfrm>
          <a:prstGeom prst="rect">
            <a:avLst/>
          </a:prstGeom>
        </p:spPr>
      </p:pic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D5C85A73-A394-4195-8AA4-279CBA333148}"/>
              </a:ext>
            </a:extLst>
          </p:cNvPr>
          <p:cNvCxnSpPr>
            <a:cxnSpLocks/>
          </p:cNvCxnSpPr>
          <p:nvPr/>
        </p:nvCxnSpPr>
        <p:spPr>
          <a:xfrm>
            <a:off x="-841829" y="3428998"/>
            <a:ext cx="13713852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0EAFBEA-56CA-42FD-B932-418262739E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62" b="39664"/>
          <a:stretch/>
        </p:blipFill>
        <p:spPr>
          <a:xfrm>
            <a:off x="9414" y="-24798"/>
            <a:ext cx="12224915" cy="3429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7419E50-E0A8-4BDF-B3F0-E442B9B013AB}"/>
              </a:ext>
            </a:extLst>
          </p:cNvPr>
          <p:cNvSpPr txBox="1"/>
          <p:nvPr/>
        </p:nvSpPr>
        <p:spPr>
          <a:xfrm>
            <a:off x="3734985" y="2201863"/>
            <a:ext cx="2037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Наши преимущества                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Выездная регистрация              </a:t>
            </a:r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Welcome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зона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CF16A2-74A7-45E0-A850-4765241A3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23805" y="4424012"/>
            <a:ext cx="5940727" cy="23698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E636BC-1162-4EDD-836B-23F1744FED79}"/>
              </a:ext>
            </a:extLst>
          </p:cNvPr>
          <p:cNvSpPr txBox="1"/>
          <p:nvPr/>
        </p:nvSpPr>
        <p:spPr>
          <a:xfrm>
            <a:off x="17618197" y="3429000"/>
            <a:ext cx="644725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Грамотно организованная </a:t>
            </a:r>
            <a:r>
              <a:rPr lang="ru-RU" sz="2800" dirty="0" err="1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Welcome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-зона станет гарантом отличного настроения у Ваших родных и близких.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Меню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welcome</a:t>
            </a:r>
            <a:r>
              <a:rPr lang="ru-RU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-зоны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:</a:t>
            </a:r>
          </a:p>
          <a:p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Фуршет от 1000 рублей</a:t>
            </a:r>
          </a:p>
          <a:p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Доп. Украшения : ягоды – + 10% к стоимости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55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FD999C-9066-4E8C-9B4E-FBE1D4F8B9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BC71D5-C2F7-4CC3-9D93-D8C9C2DC5501}"/>
              </a:ext>
            </a:extLst>
          </p:cNvPr>
          <p:cNvSpPr txBox="1"/>
          <p:nvPr/>
        </p:nvSpPr>
        <p:spPr>
          <a:xfrm>
            <a:off x="-3519790" y="3429000"/>
            <a:ext cx="54006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b="1" dirty="0">
                <a:latin typeface="Bahnschrift Condensed" panose="020B0502040204020203" pitchFamily="34" charset="0"/>
              </a:rPr>
              <a:t>   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Свадебные площадки: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закрытая площадка от 30 до 160 человек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летняя веранда до 200 человек</a:t>
            </a:r>
          </a:p>
          <a:p>
            <a:endParaRPr lang="ru-RU" dirty="0"/>
          </a:p>
        </p:txBody>
      </p:sp>
      <p:sp>
        <p:nvSpPr>
          <p:cNvPr id="30" name="Табличка 29">
            <a:extLst>
              <a:ext uri="{FF2B5EF4-FFF2-40B4-BE49-F238E27FC236}">
                <a16:creationId xmlns:a16="http://schemas.microsoft.com/office/drawing/2014/main" id="{F046F15C-400A-4F2E-92A2-FBDD43417D03}"/>
              </a:ext>
            </a:extLst>
          </p:cNvPr>
          <p:cNvSpPr/>
          <p:nvPr/>
        </p:nvSpPr>
        <p:spPr>
          <a:xfrm>
            <a:off x="-3475273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Табличка 33">
            <a:extLst>
              <a:ext uri="{FF2B5EF4-FFF2-40B4-BE49-F238E27FC236}">
                <a16:creationId xmlns:a16="http://schemas.microsoft.com/office/drawing/2014/main" id="{B1073ED0-0327-4B6B-B9C4-262FAE769483}"/>
              </a:ext>
            </a:extLst>
          </p:cNvPr>
          <p:cNvSpPr/>
          <p:nvPr/>
        </p:nvSpPr>
        <p:spPr>
          <a:xfrm>
            <a:off x="17600166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78F9780-5CDE-48A8-A5F6-8C6DF1B2D8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7" t="25668" b="32425"/>
          <a:stretch/>
        </p:blipFill>
        <p:spPr>
          <a:xfrm>
            <a:off x="-44682" y="0"/>
            <a:ext cx="12312882" cy="34290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97A0A5F-6576-4802-A6A1-4D58BDF279D9}"/>
              </a:ext>
            </a:extLst>
          </p:cNvPr>
          <p:cNvSpPr txBox="1"/>
          <p:nvPr/>
        </p:nvSpPr>
        <p:spPr>
          <a:xfrm>
            <a:off x="3407219" y="3429000"/>
            <a:ext cx="72100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>
                <a:latin typeface="Bahnschrift Condensed" panose="020B0502040204020203" pitchFamily="34" charset="0"/>
              </a:rPr>
              <a:t>    </a:t>
            </a:r>
            <a:r>
              <a:rPr lang="ru-RU" sz="2800" b="1" dirty="0">
                <a:latin typeface="Bahnschrift Condensed" panose="020B0502040204020203" pitchFamily="34" charset="0"/>
              </a:rPr>
              <a:t>В стоимость включено: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Беседка для выездной регистрации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Столик для регистратора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Скамейки белого цвета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Регистратор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Музыкальное сопровождение </a:t>
            </a:r>
          </a:p>
          <a:p>
            <a:endParaRPr lang="ru-RU" dirty="0"/>
          </a:p>
        </p:txBody>
      </p:sp>
      <p:sp>
        <p:nvSpPr>
          <p:cNvPr id="29" name="Табличка 28">
            <a:extLst>
              <a:ext uri="{FF2B5EF4-FFF2-40B4-BE49-F238E27FC236}">
                <a16:creationId xmlns:a16="http://schemas.microsoft.com/office/drawing/2014/main" id="{71971CE7-C3F3-41C5-9AC4-0B3D85EE72B1}"/>
              </a:ext>
            </a:extLst>
          </p:cNvPr>
          <p:cNvSpPr/>
          <p:nvPr/>
        </p:nvSpPr>
        <p:spPr>
          <a:xfrm>
            <a:off x="3422459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B35AF-FC46-4EE0-9C8B-747D662DFBE7}"/>
              </a:ext>
            </a:extLst>
          </p:cNvPr>
          <p:cNvSpPr txBox="1"/>
          <p:nvPr/>
        </p:nvSpPr>
        <p:spPr>
          <a:xfrm>
            <a:off x="-3519790" y="2201863"/>
            <a:ext cx="17563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Наши преимущества                 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Выездная регистрация              </a:t>
            </a:r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Welcome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зона</a:t>
            </a:r>
          </a:p>
        </p:txBody>
      </p:sp>
      <p:pic>
        <p:nvPicPr>
          <p:cNvPr id="43" name="Объект 8">
            <a:extLst>
              <a:ext uri="{FF2B5EF4-FFF2-40B4-BE49-F238E27FC236}">
                <a16:creationId xmlns:a16="http://schemas.microsoft.com/office/drawing/2014/main" id="{9890E91D-FF8C-43AC-84EC-64946D933D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7" b="97266" l="10000" r="90000">
                        <a14:foregroundMark x1="55870" y1="6445" x2="57174" y2="12305"/>
                        <a14:foregroundMark x1="52283" y1="2734" x2="55543" y2="7324"/>
                        <a14:foregroundMark x1="62717" y1="87305" x2="62717" y2="93750"/>
                        <a14:foregroundMark x1="77609" y1="89648" x2="78261" y2="97266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5" r="14461"/>
          <a:stretch/>
        </p:blipFill>
        <p:spPr>
          <a:xfrm>
            <a:off x="-5117423" y="-457200"/>
            <a:ext cx="5210236" cy="8120630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E4D7C6B-9638-4340-8D99-79D2404E08EB}"/>
              </a:ext>
            </a:extLst>
          </p:cNvPr>
          <p:cNvCxnSpPr>
            <a:cxnSpLocks/>
          </p:cNvCxnSpPr>
          <p:nvPr/>
        </p:nvCxnSpPr>
        <p:spPr>
          <a:xfrm>
            <a:off x="-359137" y="3429000"/>
            <a:ext cx="13294087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абличка 30">
            <a:extLst>
              <a:ext uri="{FF2B5EF4-FFF2-40B4-BE49-F238E27FC236}">
                <a16:creationId xmlns:a16="http://schemas.microsoft.com/office/drawing/2014/main" id="{330399BB-8364-43CB-877F-ECCCB8825684}"/>
              </a:ext>
            </a:extLst>
          </p:cNvPr>
          <p:cNvSpPr/>
          <p:nvPr/>
        </p:nvSpPr>
        <p:spPr>
          <a:xfrm>
            <a:off x="10343959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2B5B252-311D-4501-BA86-DF948ED95F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827">
            <a:off x="-6728689" y="-811240"/>
            <a:ext cx="4707342" cy="39133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869EB-4646-43CF-9E98-226CC05C4C03}"/>
              </a:ext>
            </a:extLst>
          </p:cNvPr>
          <p:cNvSpPr txBox="1"/>
          <p:nvPr/>
        </p:nvSpPr>
        <p:spPr>
          <a:xfrm>
            <a:off x="951271" y="2275771"/>
            <a:ext cx="16768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F39C2E-E513-4C74-8BC7-E5EF5D088544}"/>
              </a:ext>
            </a:extLst>
          </p:cNvPr>
          <p:cNvSpPr txBox="1"/>
          <p:nvPr/>
        </p:nvSpPr>
        <p:spPr>
          <a:xfrm>
            <a:off x="951271" y="2275771"/>
            <a:ext cx="16768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8E18F6-BE54-4DD6-B973-9A1F25EAF08B}"/>
              </a:ext>
            </a:extLst>
          </p:cNvPr>
          <p:cNvSpPr txBox="1"/>
          <p:nvPr/>
        </p:nvSpPr>
        <p:spPr>
          <a:xfrm>
            <a:off x="17563411" y="3429000"/>
            <a:ext cx="644725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Салаты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закуски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блюда с гарниром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Алкогольная карта 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2AA7C2-2F68-429B-9620-89F5FA9C1CA5}"/>
              </a:ext>
            </a:extLst>
          </p:cNvPr>
          <p:cNvSpPr txBox="1"/>
          <p:nvPr/>
        </p:nvSpPr>
        <p:spPr>
          <a:xfrm>
            <a:off x="17507197" y="2194285"/>
            <a:ext cx="630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Полное банкетное меню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964D05E-362A-4517-A617-C05C3ACCF2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23805" y="4424012"/>
            <a:ext cx="5940727" cy="2369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9419DA1-FD17-43BA-8510-6E917108B8A6}"/>
              </a:ext>
            </a:extLst>
          </p:cNvPr>
          <p:cNvSpPr txBox="1"/>
          <p:nvPr/>
        </p:nvSpPr>
        <p:spPr>
          <a:xfrm>
            <a:off x="10343959" y="3429000"/>
            <a:ext cx="644725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Грамотно организованная </a:t>
            </a:r>
            <a:r>
              <a:rPr lang="ru-RU" sz="2800" dirty="0" err="1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Welcome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-зона станет гарантом отличного настроения у Ваших родных и близких.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Меню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welcome</a:t>
            </a:r>
            <a:r>
              <a:rPr lang="ru-RU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-зоны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:</a:t>
            </a:r>
          </a:p>
          <a:p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Фуршет от 1000 рублей</a:t>
            </a:r>
          </a:p>
          <a:p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Доп. Украшения : ягоды – + 10% к стоимости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58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B94C1E-3614-444B-9F3E-17347EF729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Табличка 11">
            <a:extLst>
              <a:ext uri="{FF2B5EF4-FFF2-40B4-BE49-F238E27FC236}">
                <a16:creationId xmlns:a16="http://schemas.microsoft.com/office/drawing/2014/main" id="{9596BB58-A0DD-465E-A9B9-A0E17A750ADB}"/>
              </a:ext>
            </a:extLst>
          </p:cNvPr>
          <p:cNvSpPr/>
          <p:nvPr/>
        </p:nvSpPr>
        <p:spPr>
          <a:xfrm>
            <a:off x="-3481261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BE07D8-D062-448B-8ABA-51711688B7F8}"/>
              </a:ext>
            </a:extLst>
          </p:cNvPr>
          <p:cNvSpPr txBox="1"/>
          <p:nvPr/>
        </p:nvSpPr>
        <p:spPr>
          <a:xfrm>
            <a:off x="-10406569" y="3429000"/>
            <a:ext cx="54006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b="1" dirty="0">
                <a:latin typeface="Bahnschrift Condensed" panose="020B0502040204020203" pitchFamily="34" charset="0"/>
              </a:rPr>
              <a:t>   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Свадебные площадки: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закрытая площадка от 30 до 160 человек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летняя веранда до 200 человек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34616-9EB8-4C58-8FF3-9CEA40F95EF5}"/>
              </a:ext>
            </a:extLst>
          </p:cNvPr>
          <p:cNvSpPr txBox="1"/>
          <p:nvPr/>
        </p:nvSpPr>
        <p:spPr>
          <a:xfrm>
            <a:off x="-3546915" y="3429000"/>
            <a:ext cx="55335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   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В стоимость включено: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Беседка для выездной регистрации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Столик для регистратора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Скамейки белого цвета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Регистратор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Музыкальное сопровождение 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8DDBF71-FA55-496F-BCB4-A2CD72524C4C}"/>
              </a:ext>
            </a:extLst>
          </p:cNvPr>
          <p:cNvCxnSpPr>
            <a:cxnSpLocks/>
          </p:cNvCxnSpPr>
          <p:nvPr/>
        </p:nvCxnSpPr>
        <p:spPr>
          <a:xfrm>
            <a:off x="-381000" y="3429000"/>
            <a:ext cx="13777913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абличка 10">
            <a:extLst>
              <a:ext uri="{FF2B5EF4-FFF2-40B4-BE49-F238E27FC236}">
                <a16:creationId xmlns:a16="http://schemas.microsoft.com/office/drawing/2014/main" id="{80822C7F-FCBD-4843-B666-1BC6000A23A0}"/>
              </a:ext>
            </a:extLst>
          </p:cNvPr>
          <p:cNvSpPr/>
          <p:nvPr/>
        </p:nvSpPr>
        <p:spPr>
          <a:xfrm>
            <a:off x="3422459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Табличка 17">
            <a:extLst>
              <a:ext uri="{FF2B5EF4-FFF2-40B4-BE49-F238E27FC236}">
                <a16:creationId xmlns:a16="http://schemas.microsoft.com/office/drawing/2014/main" id="{AFA2254A-D346-4ADA-BC0B-B92FEADB9558}"/>
              </a:ext>
            </a:extLst>
          </p:cNvPr>
          <p:cNvSpPr/>
          <p:nvPr/>
        </p:nvSpPr>
        <p:spPr>
          <a:xfrm>
            <a:off x="10343959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D57238-ACF3-49A8-B98A-12CBEAF6E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" t="37764" r="-93" b="41142"/>
          <a:stretch/>
        </p:blipFill>
        <p:spPr>
          <a:xfrm>
            <a:off x="28575" y="-5"/>
            <a:ext cx="12192000" cy="34290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864019-9747-46AA-863C-06D1A7FBC666}"/>
              </a:ext>
            </a:extLst>
          </p:cNvPr>
          <p:cNvSpPr txBox="1"/>
          <p:nvPr/>
        </p:nvSpPr>
        <p:spPr>
          <a:xfrm>
            <a:off x="-10406569" y="2201863"/>
            <a:ext cx="18931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Наши преимущества                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Выездная регистрация             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Welcome 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зона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C7CC98-789D-4926-92CC-739485474405}"/>
              </a:ext>
            </a:extLst>
          </p:cNvPr>
          <p:cNvSpPr txBox="1"/>
          <p:nvPr/>
        </p:nvSpPr>
        <p:spPr>
          <a:xfrm>
            <a:off x="3440239" y="3429000"/>
            <a:ext cx="644725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dirty="0">
                <a:latin typeface="Bahnschrift Condensed" panose="020B0502040204020203" pitchFamily="34" charset="0"/>
              </a:rPr>
              <a:t>Грамотно организованная </a:t>
            </a:r>
            <a:r>
              <a:rPr lang="ru-RU" sz="2800" dirty="0" err="1">
                <a:latin typeface="Bahnschrift Condensed" panose="020B0502040204020203" pitchFamily="34" charset="0"/>
              </a:rPr>
              <a:t>Welcome</a:t>
            </a:r>
            <a:r>
              <a:rPr lang="ru-RU" sz="2800" dirty="0">
                <a:latin typeface="Bahnschrift Condensed" panose="020B0502040204020203" pitchFamily="34" charset="0"/>
              </a:rPr>
              <a:t>-зона станет гарантом отличного настроения у Ваших родных и близких.</a:t>
            </a:r>
          </a:p>
          <a:p>
            <a:pPr marL="0" indent="0">
              <a:buNone/>
            </a:pPr>
            <a:r>
              <a:rPr lang="ru-RU" sz="2800" b="1" dirty="0">
                <a:latin typeface="Bahnschrift Condensed" panose="020B0502040204020203" pitchFamily="34" charset="0"/>
              </a:rPr>
              <a:t>Меню </a:t>
            </a:r>
            <a:r>
              <a:rPr lang="en-US" sz="2800" b="1" dirty="0">
                <a:latin typeface="Bahnschrift Condensed" panose="020B0502040204020203" pitchFamily="34" charset="0"/>
              </a:rPr>
              <a:t>welcome</a:t>
            </a:r>
            <a:r>
              <a:rPr lang="ru-RU" sz="2800" b="1" dirty="0">
                <a:latin typeface="Bahnschrift Condensed" panose="020B0502040204020203" pitchFamily="34" charset="0"/>
              </a:rPr>
              <a:t>-зоны</a:t>
            </a:r>
            <a:r>
              <a:rPr lang="ru-RU" sz="2800" dirty="0">
                <a:latin typeface="Bahnschrift Condensed" panose="020B0502040204020203" pitchFamily="34" charset="0"/>
              </a:rPr>
              <a:t>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Фуршет от 1000 рублей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Доп. Украшения : ягоды – + 10% к стоимости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F4AC2-9DCF-432B-9E55-79335A54A9EE}"/>
              </a:ext>
            </a:extLst>
          </p:cNvPr>
          <p:cNvSpPr txBox="1"/>
          <p:nvPr/>
        </p:nvSpPr>
        <p:spPr>
          <a:xfrm>
            <a:off x="10325839" y="3423568"/>
            <a:ext cx="644725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Салаты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закуски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блюда с гарниром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Алкогольная карта 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6" name="Табличка 25">
            <a:extLst>
              <a:ext uri="{FF2B5EF4-FFF2-40B4-BE49-F238E27FC236}">
                <a16:creationId xmlns:a16="http://schemas.microsoft.com/office/drawing/2014/main" id="{E6946CA6-A3C8-46BE-91FE-33ACA4016BA9}"/>
              </a:ext>
            </a:extLst>
          </p:cNvPr>
          <p:cNvSpPr/>
          <p:nvPr/>
        </p:nvSpPr>
        <p:spPr>
          <a:xfrm>
            <a:off x="19447101" y="3350243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161399-A61F-47C8-81B7-0BB3DF54138E}"/>
              </a:ext>
            </a:extLst>
          </p:cNvPr>
          <p:cNvSpPr txBox="1"/>
          <p:nvPr/>
        </p:nvSpPr>
        <p:spPr>
          <a:xfrm>
            <a:off x="10277456" y="2201512"/>
            <a:ext cx="630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Полное банкетное меню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7D9EB9-B577-4A37-B803-A15386B34A76}"/>
              </a:ext>
            </a:extLst>
          </p:cNvPr>
          <p:cNvSpPr txBox="1"/>
          <p:nvPr/>
        </p:nvSpPr>
        <p:spPr>
          <a:xfrm>
            <a:off x="18047945" y="3429000"/>
            <a:ext cx="458747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средний чек банкета от 150 000 рублей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E5192E-88D5-4FF4-A386-67E8BCFADA42}"/>
              </a:ext>
            </a:extLst>
          </p:cNvPr>
          <p:cNvSpPr txBox="1"/>
          <p:nvPr/>
        </p:nvSpPr>
        <p:spPr>
          <a:xfrm>
            <a:off x="22439524" y="3411885"/>
            <a:ext cx="47868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Шампанское и фрукты 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Бесплатный ранний заезд молодоженов </a:t>
            </a:r>
          </a:p>
          <a:p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EB9545-3781-4142-9D64-B2BAB5AEC2C7}"/>
              </a:ext>
            </a:extLst>
          </p:cNvPr>
          <p:cNvSpPr txBox="1"/>
          <p:nvPr/>
        </p:nvSpPr>
        <p:spPr>
          <a:xfrm>
            <a:off x="16344881" y="2201512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Special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F08B8CA-7681-44D7-AE21-FCFFB09439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23805" y="4424012"/>
            <a:ext cx="5940727" cy="23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835130-7C9B-41AE-9663-B8C8C08636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абличка 13">
            <a:extLst>
              <a:ext uri="{FF2B5EF4-FFF2-40B4-BE49-F238E27FC236}">
                <a16:creationId xmlns:a16="http://schemas.microsoft.com/office/drawing/2014/main" id="{4A702F26-2AA0-44EB-9880-450C3F3C6894}"/>
              </a:ext>
            </a:extLst>
          </p:cNvPr>
          <p:cNvSpPr/>
          <p:nvPr/>
        </p:nvSpPr>
        <p:spPr>
          <a:xfrm>
            <a:off x="-3558650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35AE16-51CF-40A0-B269-2E165884FDC4}"/>
              </a:ext>
            </a:extLst>
          </p:cNvPr>
          <p:cNvSpPr txBox="1"/>
          <p:nvPr/>
        </p:nvSpPr>
        <p:spPr>
          <a:xfrm>
            <a:off x="-10539108" y="3429000"/>
            <a:ext cx="55335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   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В стоимость включено: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Беседка для выездной регистрации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Столик для регистратора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Скамейки белого цвета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Регистратор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Музыкальное сопровождение </a:t>
            </a:r>
          </a:p>
          <a:p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7531BC-C0C1-41E7-8E3A-8377AAC57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" t="13243" r="-153" b="44552"/>
          <a:stretch/>
        </p:blipFill>
        <p:spPr>
          <a:xfrm>
            <a:off x="0" y="-2"/>
            <a:ext cx="12192000" cy="34290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C9566E-3E0F-4724-9353-7159D0A607E9}"/>
              </a:ext>
            </a:extLst>
          </p:cNvPr>
          <p:cNvSpPr txBox="1"/>
          <p:nvPr/>
        </p:nvSpPr>
        <p:spPr>
          <a:xfrm>
            <a:off x="3357039" y="2201512"/>
            <a:ext cx="630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Полное банкетное меню</a:t>
            </a: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D5BF2-43CB-484A-BCD7-4748822B8479}"/>
              </a:ext>
            </a:extLst>
          </p:cNvPr>
          <p:cNvSpPr txBox="1"/>
          <p:nvPr/>
        </p:nvSpPr>
        <p:spPr>
          <a:xfrm>
            <a:off x="-17453687" y="2201863"/>
            <a:ext cx="18931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Наши преимущества                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Выездная регистрация              </a:t>
            </a:r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Welcome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зона 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F8E566D-A60F-415B-8D5F-FCD2190264F2}"/>
              </a:ext>
            </a:extLst>
          </p:cNvPr>
          <p:cNvCxnSpPr>
            <a:cxnSpLocks/>
          </p:cNvCxnSpPr>
          <p:nvPr/>
        </p:nvCxnSpPr>
        <p:spPr>
          <a:xfrm>
            <a:off x="-721087" y="3429000"/>
            <a:ext cx="13294087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абличка 8">
            <a:extLst>
              <a:ext uri="{FF2B5EF4-FFF2-40B4-BE49-F238E27FC236}">
                <a16:creationId xmlns:a16="http://schemas.microsoft.com/office/drawing/2014/main" id="{E957C448-FBF7-495E-A231-7171A790BBB4}"/>
              </a:ext>
            </a:extLst>
          </p:cNvPr>
          <p:cNvSpPr/>
          <p:nvPr/>
        </p:nvSpPr>
        <p:spPr>
          <a:xfrm>
            <a:off x="3422459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DDB384-3DD1-4FAC-9F8F-0D77D5DA9061}"/>
              </a:ext>
            </a:extLst>
          </p:cNvPr>
          <p:cNvSpPr txBox="1"/>
          <p:nvPr/>
        </p:nvSpPr>
        <p:spPr>
          <a:xfrm>
            <a:off x="3402284" y="3429000"/>
            <a:ext cx="644725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Салаты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Горячие закуски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Горячие блюда с гарниром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latin typeface="Bahnschrift Condensed" panose="020B0502040204020203" pitchFamily="34" charset="0"/>
              </a:rPr>
              <a:t>Алкогольная карта 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19" name="Табличка 18">
            <a:extLst>
              <a:ext uri="{FF2B5EF4-FFF2-40B4-BE49-F238E27FC236}">
                <a16:creationId xmlns:a16="http://schemas.microsoft.com/office/drawing/2014/main" id="{46E53E39-2D13-4B62-9D36-E18E068D6CD8}"/>
              </a:ext>
            </a:extLst>
          </p:cNvPr>
          <p:cNvSpPr/>
          <p:nvPr/>
        </p:nvSpPr>
        <p:spPr>
          <a:xfrm>
            <a:off x="12025724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97163C-B6C9-4D40-B6C4-884129EEF582}"/>
              </a:ext>
            </a:extLst>
          </p:cNvPr>
          <p:cNvSpPr txBox="1"/>
          <p:nvPr/>
        </p:nvSpPr>
        <p:spPr>
          <a:xfrm>
            <a:off x="8650288" y="2201512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Special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D22E10-050A-4D14-B8E2-81707160C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23805" y="4424012"/>
            <a:ext cx="5940727" cy="23698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E9AC44-C529-474F-933A-A4C2222B5066}"/>
              </a:ext>
            </a:extLst>
          </p:cNvPr>
          <p:cNvSpPr txBox="1"/>
          <p:nvPr/>
        </p:nvSpPr>
        <p:spPr>
          <a:xfrm>
            <a:off x="10743105" y="3429000"/>
            <a:ext cx="458747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150 000 рублей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B8A116-3E47-48C1-A200-2D2766DAA025}"/>
              </a:ext>
            </a:extLst>
          </p:cNvPr>
          <p:cNvSpPr txBox="1"/>
          <p:nvPr/>
        </p:nvSpPr>
        <p:spPr>
          <a:xfrm>
            <a:off x="15134684" y="3411885"/>
            <a:ext cx="47868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Шампанское и фрукты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Бесплатный ранний заезд молодоженов</a:t>
            </a:r>
            <a:r>
              <a:rPr lang="ru-RU" sz="2200" dirty="0">
                <a:latin typeface="Bahnschrift Condensed" panose="020B0502040204020203" pitchFamily="34" charset="0"/>
              </a:rPr>
              <a:t> </a:t>
            </a:r>
          </a:p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BD0ED3-BC9A-4069-BD92-2D47103D58BC}"/>
              </a:ext>
            </a:extLst>
          </p:cNvPr>
          <p:cNvSpPr txBox="1"/>
          <p:nvPr/>
        </p:nvSpPr>
        <p:spPr>
          <a:xfrm>
            <a:off x="-3618419" y="3429000"/>
            <a:ext cx="644725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Грамотно организованная </a:t>
            </a:r>
            <a:r>
              <a:rPr lang="ru-RU" sz="2800" dirty="0" err="1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Welcome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-зона станет гарантом отличного настроения у Ваших родных и близких.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Меню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welcome</a:t>
            </a:r>
            <a:r>
              <a:rPr lang="ru-RU" sz="28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-зоны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:</a:t>
            </a:r>
          </a:p>
          <a:p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Фуршет от 1000 рублей</a:t>
            </a:r>
          </a:p>
          <a:p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Доп. Украшения : ягоды – + 10% к стоимости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9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23E02F-2A5A-432F-A159-20668BA1DD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2AD44-22C2-4813-98B3-AAE7191EF0DA}"/>
              </a:ext>
            </a:extLst>
          </p:cNvPr>
          <p:cNvSpPr txBox="1"/>
          <p:nvPr/>
        </p:nvSpPr>
        <p:spPr>
          <a:xfrm>
            <a:off x="1703064" y="3429000"/>
            <a:ext cx="458747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150 000 рублей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2D35DCA-7624-4C16-BF93-C06134F42FBA}"/>
              </a:ext>
            </a:extLst>
          </p:cNvPr>
          <p:cNvCxnSpPr>
            <a:cxnSpLocks/>
          </p:cNvCxnSpPr>
          <p:nvPr/>
        </p:nvCxnSpPr>
        <p:spPr>
          <a:xfrm>
            <a:off x="-721087" y="3429000"/>
            <a:ext cx="13294087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01E69EF-851E-4FB7-8EB5-65349A4F53EE}"/>
              </a:ext>
            </a:extLst>
          </p:cNvPr>
          <p:cNvSpPr txBox="1"/>
          <p:nvPr/>
        </p:nvSpPr>
        <p:spPr>
          <a:xfrm>
            <a:off x="-5118849" y="3429000"/>
            <a:ext cx="644725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Салаты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закуски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блюда с гарниром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Алкогольная карта </a:t>
            </a:r>
          </a:p>
          <a:p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Табличка 8">
            <a:extLst>
              <a:ext uri="{FF2B5EF4-FFF2-40B4-BE49-F238E27FC236}">
                <a16:creationId xmlns:a16="http://schemas.microsoft.com/office/drawing/2014/main" id="{35AE04E6-BEB4-4490-AC6D-6EEB46B5FBD6}"/>
              </a:ext>
            </a:extLst>
          </p:cNvPr>
          <p:cNvSpPr/>
          <p:nvPr/>
        </p:nvSpPr>
        <p:spPr>
          <a:xfrm>
            <a:off x="-5065614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Табличка 11">
            <a:extLst>
              <a:ext uri="{FF2B5EF4-FFF2-40B4-BE49-F238E27FC236}">
                <a16:creationId xmlns:a16="http://schemas.microsoft.com/office/drawing/2014/main" id="{E38B1F92-E89B-480D-B48B-06597B2AE180}"/>
              </a:ext>
            </a:extLst>
          </p:cNvPr>
          <p:cNvSpPr/>
          <p:nvPr/>
        </p:nvSpPr>
        <p:spPr>
          <a:xfrm>
            <a:off x="3422459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74F3C-E430-440D-9B20-DCF279DC9D18}"/>
              </a:ext>
            </a:extLst>
          </p:cNvPr>
          <p:cNvSpPr txBox="1"/>
          <p:nvPr/>
        </p:nvSpPr>
        <p:spPr>
          <a:xfrm>
            <a:off x="-26450204" y="2201863"/>
            <a:ext cx="18931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Наши преимущества                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Выездная регистрация              </a:t>
            </a:r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Welcome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зона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3568C-D067-4743-9E17-3E8EE7F9F2F5}"/>
              </a:ext>
            </a:extLst>
          </p:cNvPr>
          <p:cNvSpPr txBox="1"/>
          <p:nvPr/>
        </p:nvSpPr>
        <p:spPr>
          <a:xfrm>
            <a:off x="-12536950" y="3429000"/>
            <a:ext cx="644725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Грамотно организованная </a:t>
            </a:r>
            <a:r>
              <a:rPr lang="ru-RU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Welcome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-зона станет гарантом отличного настроения у Ваших родных и близких.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Меню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welcome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-зоны: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Фуршет 1000 рублей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Фуршет 1500 рублей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Доп. Украшения : ягоды – + 10% к стоимости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EC99D2-1CFF-4582-9545-00E09E378212}"/>
              </a:ext>
            </a:extLst>
          </p:cNvPr>
          <p:cNvSpPr txBox="1"/>
          <p:nvPr/>
        </p:nvSpPr>
        <p:spPr>
          <a:xfrm>
            <a:off x="6094643" y="3411885"/>
            <a:ext cx="47868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Шампанское и фрукты 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Бесплатный ранний заезд молодоженов </a:t>
            </a:r>
          </a:p>
          <a:p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45657B7-83CB-457B-A1CD-93650A79F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63" b="36077"/>
          <a:stretch/>
        </p:blipFill>
        <p:spPr>
          <a:xfrm>
            <a:off x="-26526" y="3"/>
            <a:ext cx="12218525" cy="33924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551D1B-B103-4F9B-A700-48CE8A5A35AF}"/>
              </a:ext>
            </a:extLst>
          </p:cNvPr>
          <p:cNvSpPr txBox="1"/>
          <p:nvPr/>
        </p:nvSpPr>
        <p:spPr>
          <a:xfrm>
            <a:off x="0" y="2201512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+mj-lt"/>
              </a:rPr>
              <a:t>«</a:t>
            </a:r>
            <a:r>
              <a:rPr lang="en-GB" sz="4400" b="1" dirty="0">
                <a:latin typeface="+mj-lt"/>
              </a:rPr>
              <a:t>Special</a:t>
            </a:r>
            <a:r>
              <a:rPr lang="ru-RU" sz="4400" b="1" dirty="0">
                <a:latin typeface="+mj-lt"/>
              </a:rPr>
              <a:t>»</a:t>
            </a:r>
            <a:r>
              <a:rPr lang="en-GB" sz="4400" b="1" dirty="0">
                <a:latin typeface="+mj-lt"/>
              </a:rPr>
              <a:t> </a:t>
            </a:r>
            <a:r>
              <a:rPr lang="ru-RU" sz="4400" b="1" dirty="0">
                <a:latin typeface="+mj-lt"/>
              </a:rPr>
              <a:t>предложение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BD84F-2823-497E-B019-2CFBE6143E01}"/>
              </a:ext>
            </a:extLst>
          </p:cNvPr>
          <p:cNvSpPr txBox="1"/>
          <p:nvPr/>
        </p:nvSpPr>
        <p:spPr>
          <a:xfrm>
            <a:off x="-5937259" y="2201512"/>
            <a:ext cx="630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Полное банкетное меню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4" name="Табличка 23">
            <a:extLst>
              <a:ext uri="{FF2B5EF4-FFF2-40B4-BE49-F238E27FC236}">
                <a16:creationId xmlns:a16="http://schemas.microsoft.com/office/drawing/2014/main" id="{5C10FF8C-F722-4B59-BAE8-A451E4DDE493}"/>
              </a:ext>
            </a:extLst>
          </p:cNvPr>
          <p:cNvSpPr/>
          <p:nvPr/>
        </p:nvSpPr>
        <p:spPr>
          <a:xfrm>
            <a:off x="14952320" y="3338562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DC78CD-BD10-4D9F-A0CA-72C06C849077}"/>
              </a:ext>
            </a:extLst>
          </p:cNvPr>
          <p:cNvSpPr txBox="1"/>
          <p:nvPr/>
        </p:nvSpPr>
        <p:spPr>
          <a:xfrm>
            <a:off x="11269294" y="220151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Elite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BF090E-093B-421B-B776-0D7E4C4F6B44}"/>
              </a:ext>
            </a:extLst>
          </p:cNvPr>
          <p:cNvSpPr txBox="1"/>
          <p:nvPr/>
        </p:nvSpPr>
        <p:spPr>
          <a:xfrm>
            <a:off x="23105604" y="3429000"/>
            <a:ext cx="4356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сумма бронирования от 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35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0 000 рублей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9553B3-FE24-406B-9C45-1E62EF619D7F}"/>
              </a:ext>
            </a:extLst>
          </p:cNvPr>
          <p:cNvSpPr txBox="1"/>
          <p:nvPr/>
        </p:nvSpPr>
        <p:spPr>
          <a:xfrm>
            <a:off x="27416801" y="3429000"/>
            <a:ext cx="6039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Шампанское и фрукты в номер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10%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Световое и звуковое оборудование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DJ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Скидка на «Клеопатру»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20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% 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при свободных местах)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Бесплатный тест-ужин для молодоженов</a:t>
            </a:r>
          </a:p>
          <a:p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Возможен свой алкоголь ( без пробкового сбора)</a:t>
            </a:r>
          </a:p>
          <a:p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EA2E45-B24F-407E-B3FF-E72155A0DD45}"/>
              </a:ext>
            </a:extLst>
          </p:cNvPr>
          <p:cNvSpPr txBox="1"/>
          <p:nvPr/>
        </p:nvSpPr>
        <p:spPr>
          <a:xfrm>
            <a:off x="21365704" y="21975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Supreme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978816-5452-4B0A-A1DF-6ED49D98D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23805" y="4424012"/>
            <a:ext cx="5940727" cy="23698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5A3248-1140-456D-95E1-3111C3BC5B99}"/>
              </a:ext>
            </a:extLst>
          </p:cNvPr>
          <p:cNvSpPr txBox="1"/>
          <p:nvPr/>
        </p:nvSpPr>
        <p:spPr>
          <a:xfrm>
            <a:off x="13209963" y="3392488"/>
            <a:ext cx="4063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25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0 000 рублей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988CC4-7891-4E69-8ADF-FBCD559E6395}"/>
              </a:ext>
            </a:extLst>
          </p:cNvPr>
          <p:cNvSpPr txBox="1"/>
          <p:nvPr/>
        </p:nvSpPr>
        <p:spPr>
          <a:xfrm>
            <a:off x="17454938" y="3392488"/>
            <a:ext cx="4610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Шампанское и фрукты в номер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Бесплатный ранний заезд молодоженов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Бесплатный тест-ужин для молодоженов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72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806F0E-F551-49C5-9C3E-49BED7DA1F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4D037-9994-49F3-A67A-B488FCE5DB04}"/>
              </a:ext>
            </a:extLst>
          </p:cNvPr>
          <p:cNvSpPr txBox="1"/>
          <p:nvPr/>
        </p:nvSpPr>
        <p:spPr>
          <a:xfrm>
            <a:off x="1774825" y="3392488"/>
            <a:ext cx="4063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</a:t>
            </a:r>
            <a:r>
              <a:rPr lang="en-GB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25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0 000 рублей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11106-0ED3-49DD-A6E0-F3E01A88F3B6}"/>
              </a:ext>
            </a:extLst>
          </p:cNvPr>
          <p:cNvSpPr txBox="1"/>
          <p:nvPr/>
        </p:nvSpPr>
        <p:spPr>
          <a:xfrm>
            <a:off x="6019800" y="3392488"/>
            <a:ext cx="4610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Шампанское и фрукты в номер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Бесплатный ранний заезд молодоженов 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Бесплатный тест-ужин для молодоженов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8A472D-5E29-4315-B76F-D52DDDE7D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84" t="58253" r="575"/>
          <a:stretch/>
        </p:blipFill>
        <p:spPr>
          <a:xfrm>
            <a:off x="-184150" y="449302"/>
            <a:ext cx="12376150" cy="3392488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94F7F05-8093-4180-9F64-0388C72969B6}"/>
              </a:ext>
            </a:extLst>
          </p:cNvPr>
          <p:cNvCxnSpPr>
            <a:cxnSpLocks/>
          </p:cNvCxnSpPr>
          <p:nvPr/>
        </p:nvCxnSpPr>
        <p:spPr>
          <a:xfrm>
            <a:off x="-721087" y="3429000"/>
            <a:ext cx="13294087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8AD931-A375-4C09-A00E-DE71DBEF0ABF}"/>
              </a:ext>
            </a:extLst>
          </p:cNvPr>
          <p:cNvSpPr txBox="1"/>
          <p:nvPr/>
        </p:nvSpPr>
        <p:spPr>
          <a:xfrm>
            <a:off x="0" y="22160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+mj-lt"/>
              </a:rPr>
              <a:t>«</a:t>
            </a:r>
            <a:r>
              <a:rPr lang="en-GB" sz="4400" b="1" dirty="0">
                <a:latin typeface="+mj-lt"/>
              </a:rPr>
              <a:t>Elite</a:t>
            </a:r>
            <a:r>
              <a:rPr lang="ru-RU" sz="4400" b="1" dirty="0">
                <a:latin typeface="+mj-lt"/>
              </a:rPr>
              <a:t>»</a:t>
            </a:r>
            <a:r>
              <a:rPr lang="en-GB" sz="4400" b="1" dirty="0">
                <a:latin typeface="+mj-lt"/>
              </a:rPr>
              <a:t> </a:t>
            </a:r>
            <a:r>
              <a:rPr lang="ru-RU" sz="4400" b="1" dirty="0">
                <a:latin typeface="+mj-lt"/>
              </a:rPr>
              <a:t>предложение </a:t>
            </a:r>
          </a:p>
        </p:txBody>
      </p:sp>
      <p:sp>
        <p:nvSpPr>
          <p:cNvPr id="11" name="Табличка 10">
            <a:extLst>
              <a:ext uri="{FF2B5EF4-FFF2-40B4-BE49-F238E27FC236}">
                <a16:creationId xmlns:a16="http://schemas.microsoft.com/office/drawing/2014/main" id="{B074C746-2A36-406C-942F-6749200D04DC}"/>
              </a:ext>
            </a:extLst>
          </p:cNvPr>
          <p:cNvSpPr/>
          <p:nvPr/>
        </p:nvSpPr>
        <p:spPr>
          <a:xfrm>
            <a:off x="3660392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B30D5A-F571-4CF8-9426-242D8F0F81DA}"/>
              </a:ext>
            </a:extLst>
          </p:cNvPr>
          <p:cNvSpPr txBox="1"/>
          <p:nvPr/>
        </p:nvSpPr>
        <p:spPr>
          <a:xfrm>
            <a:off x="-14832431" y="3429000"/>
            <a:ext cx="644725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Салаты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закуски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блюда с гарниром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Алкогольная карта </a:t>
            </a:r>
          </a:p>
          <a:p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A58C09-50BF-41BF-B5DD-3887DC8227E4}"/>
              </a:ext>
            </a:extLst>
          </p:cNvPr>
          <p:cNvSpPr txBox="1"/>
          <p:nvPr/>
        </p:nvSpPr>
        <p:spPr>
          <a:xfrm>
            <a:off x="-14841522" y="2201512"/>
            <a:ext cx="6300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Полное банкетное меню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5A3702-41C4-45B6-AA10-13126B2C6FDE}"/>
              </a:ext>
            </a:extLst>
          </p:cNvPr>
          <p:cNvSpPr txBox="1"/>
          <p:nvPr/>
        </p:nvSpPr>
        <p:spPr>
          <a:xfrm>
            <a:off x="23372278" y="3444875"/>
            <a:ext cx="3683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Салаты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закуски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Горячие блюда с гарниром </a:t>
            </a:r>
          </a:p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Алкогольная карта 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77BDFC-4334-48A3-8236-1E8B63B8AD07}"/>
              </a:ext>
            </a:extLst>
          </p:cNvPr>
          <p:cNvSpPr txBox="1"/>
          <p:nvPr/>
        </p:nvSpPr>
        <p:spPr>
          <a:xfrm>
            <a:off x="18901879" y="2201512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Рассадка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972032-D4F7-4914-A4DE-5B40C9042210}"/>
              </a:ext>
            </a:extLst>
          </p:cNvPr>
          <p:cNvSpPr txBox="1"/>
          <p:nvPr/>
        </p:nvSpPr>
        <p:spPr>
          <a:xfrm>
            <a:off x="-10335744" y="2201512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Special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sp>
        <p:nvSpPr>
          <p:cNvPr id="44" name="Табличка 43">
            <a:extLst>
              <a:ext uri="{FF2B5EF4-FFF2-40B4-BE49-F238E27FC236}">
                <a16:creationId xmlns:a16="http://schemas.microsoft.com/office/drawing/2014/main" id="{DE0FF514-F515-4E35-8002-0CEC9FE3997C}"/>
              </a:ext>
            </a:extLst>
          </p:cNvPr>
          <p:cNvSpPr/>
          <p:nvPr/>
        </p:nvSpPr>
        <p:spPr>
          <a:xfrm>
            <a:off x="-6967245" y="3355675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6471D9-2112-46C0-8942-48896FAFB0B7}"/>
              </a:ext>
            </a:extLst>
          </p:cNvPr>
          <p:cNvSpPr txBox="1"/>
          <p:nvPr/>
        </p:nvSpPr>
        <p:spPr>
          <a:xfrm>
            <a:off x="9660107" y="21975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Supreme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sp>
        <p:nvSpPr>
          <p:cNvPr id="49" name="Табличка 48">
            <a:extLst>
              <a:ext uri="{FF2B5EF4-FFF2-40B4-BE49-F238E27FC236}">
                <a16:creationId xmlns:a16="http://schemas.microsoft.com/office/drawing/2014/main" id="{CF51721C-25D1-46E8-8A8A-873488222430}"/>
              </a:ext>
            </a:extLst>
          </p:cNvPr>
          <p:cNvSpPr/>
          <p:nvPr/>
        </p:nvSpPr>
        <p:spPr>
          <a:xfrm>
            <a:off x="12826618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A2930D9-46B5-4B31-B8F9-3FB37DEA16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23805" y="4424012"/>
            <a:ext cx="5940727" cy="23698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42EA23-718D-4513-865E-76AB9BEF5052}"/>
              </a:ext>
            </a:extLst>
          </p:cNvPr>
          <p:cNvSpPr txBox="1"/>
          <p:nvPr/>
        </p:nvSpPr>
        <p:spPr>
          <a:xfrm>
            <a:off x="12280517" y="3429000"/>
            <a:ext cx="4356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35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0 000 рублей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7BCDE-2469-43CF-9930-A9F170E13F3E}"/>
              </a:ext>
            </a:extLst>
          </p:cNvPr>
          <p:cNvSpPr txBox="1"/>
          <p:nvPr/>
        </p:nvSpPr>
        <p:spPr>
          <a:xfrm>
            <a:off x="16591714" y="3429000"/>
            <a:ext cx="6039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Шампанское и фрукты в номер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Световое и звуковое оборудование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DJ</a:t>
            </a:r>
            <a:endParaRPr lang="ru-RU" sz="2200" dirty="0">
              <a:solidFill>
                <a:schemeClr val="bg1">
                  <a:lumMod val="6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Скидка на «Клеопатру»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20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%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при свободных местах)</a:t>
            </a:r>
            <a:endParaRPr lang="en-US" sz="2200" dirty="0">
              <a:solidFill>
                <a:schemeClr val="bg1">
                  <a:lumMod val="6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Бесплатный тест-ужин для молодоженов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Возможен свой алкоголь ( без пробкового сбора</a:t>
            </a:r>
            <a:r>
              <a:rPr lang="ru-RU" sz="2200" dirty="0">
                <a:latin typeface="Bahnschrift Condensed" panose="020B0502040204020203" pitchFamily="34" charset="0"/>
              </a:rPr>
              <a:t>)</a:t>
            </a:r>
          </a:p>
          <a:p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153DAD-0A9D-4BCF-A9A2-05657889828E}"/>
              </a:ext>
            </a:extLst>
          </p:cNvPr>
          <p:cNvSpPr txBox="1"/>
          <p:nvPr/>
        </p:nvSpPr>
        <p:spPr>
          <a:xfrm>
            <a:off x="-8611154" y="3429000"/>
            <a:ext cx="458747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150 000 рублей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29B242-7F86-4AA8-8E3F-72C0F1079F05}"/>
              </a:ext>
            </a:extLst>
          </p:cNvPr>
          <p:cNvSpPr txBox="1"/>
          <p:nvPr/>
        </p:nvSpPr>
        <p:spPr>
          <a:xfrm>
            <a:off x="-4219575" y="3411885"/>
            <a:ext cx="47868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Шампанское и фрукты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Бесплатный ранний заезд молодоженов</a:t>
            </a:r>
            <a:r>
              <a:rPr lang="ru-RU" sz="2200" dirty="0">
                <a:latin typeface="Bahnschrift Condensed" panose="020B0502040204020203" pitchFamily="34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206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9D5AF9-78FD-4317-AE30-DE35DDB77E7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E5BA-AFD1-4227-A56B-0F787ED1437C}"/>
              </a:ext>
            </a:extLst>
          </p:cNvPr>
          <p:cNvSpPr txBox="1"/>
          <p:nvPr/>
        </p:nvSpPr>
        <p:spPr>
          <a:xfrm>
            <a:off x="5965371" y="3429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FE11E-76F7-410F-8231-837FD4E57999}"/>
              </a:ext>
            </a:extLst>
          </p:cNvPr>
          <p:cNvSpPr txBox="1"/>
          <p:nvPr/>
        </p:nvSpPr>
        <p:spPr>
          <a:xfrm>
            <a:off x="1739900" y="3429000"/>
            <a:ext cx="4356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</a:t>
            </a:r>
            <a:r>
              <a:rPr lang="en-GB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35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0 000 рублей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0B180-8581-4397-A161-5A27BD5AD0C2}"/>
              </a:ext>
            </a:extLst>
          </p:cNvPr>
          <p:cNvSpPr txBox="1"/>
          <p:nvPr/>
        </p:nvSpPr>
        <p:spPr>
          <a:xfrm>
            <a:off x="6051097" y="3429000"/>
            <a:ext cx="6039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Шампанское и фрукты в номер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Световое и звуковое оборудование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en-US" sz="2200" dirty="0">
                <a:latin typeface="Bahnschrift Condensed" panose="020B0502040204020203" pitchFamily="34" charset="0"/>
              </a:rPr>
              <a:t>DJ</a:t>
            </a:r>
            <a:endParaRPr lang="ru-RU" sz="2200" dirty="0">
              <a:latin typeface="Bahnschrift Condensed" panose="020B0502040204020203" pitchFamily="34" charset="0"/>
            </a:endParaRP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Скидка на «Клеопатру» </a:t>
            </a:r>
            <a:r>
              <a:rPr lang="en-US" sz="2200" dirty="0">
                <a:latin typeface="Bahnschrift Condensed" panose="020B0502040204020203" pitchFamily="34" charset="0"/>
              </a:rPr>
              <a:t>20</a:t>
            </a:r>
            <a:r>
              <a:rPr lang="ru-RU" sz="2200" dirty="0">
                <a:latin typeface="Bahnschrift Condensed" panose="020B0502040204020203" pitchFamily="34" charset="0"/>
              </a:rPr>
              <a:t>% </a:t>
            </a:r>
            <a:r>
              <a:rPr lang="en-GB" sz="2200" dirty="0">
                <a:latin typeface="Bahnschrift Condensed" panose="020B0502040204020203" pitchFamily="34" charset="0"/>
              </a:rPr>
              <a:t>(</a:t>
            </a:r>
            <a:r>
              <a:rPr lang="ru-RU" sz="2200" dirty="0">
                <a:latin typeface="Bahnschrift Condensed" panose="020B0502040204020203" pitchFamily="34" charset="0"/>
              </a:rPr>
              <a:t>при свободных местах)</a:t>
            </a:r>
            <a:endParaRPr lang="en-US" sz="2200" dirty="0">
              <a:latin typeface="Bahnschrift Condensed" panose="020B0502040204020203" pitchFamily="34" charset="0"/>
            </a:endParaRP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Бесплатный тест-ужин для молодоженов</a:t>
            </a:r>
          </a:p>
          <a:p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latin typeface="Bahnschrift Condensed" panose="020B0502040204020203" pitchFamily="34" charset="0"/>
              </a:rPr>
              <a:t>Возможен свой алкоголь ( без пробкового сбора)</a:t>
            </a:r>
          </a:p>
          <a:p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8B52115-5381-4FF0-9C23-334C0461C6AE}"/>
              </a:ext>
            </a:extLst>
          </p:cNvPr>
          <p:cNvCxnSpPr>
            <a:cxnSpLocks/>
          </p:cNvCxnSpPr>
          <p:nvPr/>
        </p:nvCxnSpPr>
        <p:spPr>
          <a:xfrm>
            <a:off x="-721087" y="3429000"/>
            <a:ext cx="13294087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0A058C-ABDF-4E01-8EC4-F71F006E3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92" b="45347"/>
          <a:stretch/>
        </p:blipFill>
        <p:spPr>
          <a:xfrm>
            <a:off x="84912" y="855"/>
            <a:ext cx="12192000" cy="345283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EEABD-288D-4338-B5DF-635BB3635D57}"/>
              </a:ext>
            </a:extLst>
          </p:cNvPr>
          <p:cNvSpPr txBox="1"/>
          <p:nvPr/>
        </p:nvSpPr>
        <p:spPr>
          <a:xfrm>
            <a:off x="0" y="21975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+mj-lt"/>
              </a:rPr>
              <a:t>«</a:t>
            </a:r>
            <a:r>
              <a:rPr lang="en-GB" sz="4400" b="1" dirty="0">
                <a:latin typeface="+mj-lt"/>
              </a:rPr>
              <a:t>Supreme</a:t>
            </a:r>
            <a:r>
              <a:rPr lang="ru-RU" sz="4400" b="1" dirty="0">
                <a:latin typeface="+mj-lt"/>
              </a:rPr>
              <a:t>»</a:t>
            </a:r>
            <a:r>
              <a:rPr lang="en-GB" sz="4400" b="1" dirty="0">
                <a:latin typeface="+mj-lt"/>
              </a:rPr>
              <a:t> </a:t>
            </a:r>
            <a:r>
              <a:rPr lang="ru-RU" sz="4400" b="1" dirty="0">
                <a:latin typeface="+mj-lt"/>
              </a:rPr>
              <a:t>предложение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AE644C-6272-4A4F-B153-4E826A85F8DA}"/>
              </a:ext>
            </a:extLst>
          </p:cNvPr>
          <p:cNvSpPr txBox="1"/>
          <p:nvPr/>
        </p:nvSpPr>
        <p:spPr>
          <a:xfrm>
            <a:off x="20770395" y="3440920"/>
            <a:ext cx="442753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Ведущий – от 20000 руб.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Фотограф – от 8000 руб. 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Вокалисты – от 10000 руб.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Саксофон – от 9000 руб. 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Скрипка – от 20000 руб.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Интерактивный номера – от 20000 руб.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ADB11A-1FEA-46F9-8023-FEA4643E59CF}"/>
              </a:ext>
            </a:extLst>
          </p:cNvPr>
          <p:cNvSpPr txBox="1"/>
          <p:nvPr/>
        </p:nvSpPr>
        <p:spPr>
          <a:xfrm>
            <a:off x="16401597" y="2197557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Дополнительные услуги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9" name="Табличка 18">
            <a:extLst>
              <a:ext uri="{FF2B5EF4-FFF2-40B4-BE49-F238E27FC236}">
                <a16:creationId xmlns:a16="http://schemas.microsoft.com/office/drawing/2014/main" id="{177D1809-2896-4ED9-A261-5129119DEB50}"/>
              </a:ext>
            </a:extLst>
          </p:cNvPr>
          <p:cNvSpPr/>
          <p:nvPr/>
        </p:nvSpPr>
        <p:spPr>
          <a:xfrm>
            <a:off x="-6721122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Табличка 20">
            <a:extLst>
              <a:ext uri="{FF2B5EF4-FFF2-40B4-BE49-F238E27FC236}">
                <a16:creationId xmlns:a16="http://schemas.microsoft.com/office/drawing/2014/main" id="{A5826B75-6CFE-446B-9987-ADDD20C18DC4}"/>
              </a:ext>
            </a:extLst>
          </p:cNvPr>
          <p:cNvSpPr/>
          <p:nvPr/>
        </p:nvSpPr>
        <p:spPr>
          <a:xfrm>
            <a:off x="14752435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Табличка 21">
            <a:extLst>
              <a:ext uri="{FF2B5EF4-FFF2-40B4-BE49-F238E27FC236}">
                <a16:creationId xmlns:a16="http://schemas.microsoft.com/office/drawing/2014/main" id="{F96A9C5D-EB25-47DE-9D38-A0F8A1C3B47F}"/>
              </a:ext>
            </a:extLst>
          </p:cNvPr>
          <p:cNvSpPr/>
          <p:nvPr/>
        </p:nvSpPr>
        <p:spPr>
          <a:xfrm>
            <a:off x="19554182" y="334565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Табличка 24">
            <a:extLst>
              <a:ext uri="{FF2B5EF4-FFF2-40B4-BE49-F238E27FC236}">
                <a16:creationId xmlns:a16="http://schemas.microsoft.com/office/drawing/2014/main" id="{1D555652-C4AC-41B4-9602-01834B8F1902}"/>
              </a:ext>
            </a:extLst>
          </p:cNvPr>
          <p:cNvSpPr/>
          <p:nvPr/>
        </p:nvSpPr>
        <p:spPr>
          <a:xfrm>
            <a:off x="3162302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2EE88E-4FB3-4965-B4E7-17B556FA1D91}"/>
              </a:ext>
            </a:extLst>
          </p:cNvPr>
          <p:cNvSpPr txBox="1"/>
          <p:nvPr/>
        </p:nvSpPr>
        <p:spPr>
          <a:xfrm>
            <a:off x="-10430101" y="219435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Elite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E67D3-9237-4C62-BCF5-7230898D277C}"/>
              </a:ext>
            </a:extLst>
          </p:cNvPr>
          <p:cNvSpPr txBox="1"/>
          <p:nvPr/>
        </p:nvSpPr>
        <p:spPr>
          <a:xfrm>
            <a:off x="9734635" y="2203897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Рассадка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E8E5064-422B-43AE-9F4F-E36F87FFF6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23805" y="4424012"/>
            <a:ext cx="5940727" cy="2369894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1D8D24AC-9427-4970-8E2B-21DC04333C20}"/>
              </a:ext>
            </a:extLst>
          </p:cNvPr>
          <p:cNvGrpSpPr/>
          <p:nvPr/>
        </p:nvGrpSpPr>
        <p:grpSpPr>
          <a:xfrm>
            <a:off x="12431994" y="3526770"/>
            <a:ext cx="10805274" cy="2807975"/>
            <a:chOff x="691401" y="3429000"/>
            <a:chExt cx="10805274" cy="2807975"/>
          </a:xfrm>
        </p:grpSpPr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A217C556-F514-4598-A3D5-E6B5EA17783C}"/>
                </a:ext>
              </a:extLst>
            </p:cNvPr>
            <p:cNvGrpSpPr/>
            <p:nvPr/>
          </p:nvGrpSpPr>
          <p:grpSpPr>
            <a:xfrm>
              <a:off x="691401" y="4145252"/>
              <a:ext cx="1904027" cy="2091723"/>
              <a:chOff x="3251200" y="455298"/>
              <a:chExt cx="2477100" cy="2721290"/>
            </a:xfrm>
          </p:grpSpPr>
          <p:grpSp>
            <p:nvGrpSpPr>
              <p:cNvPr id="144" name="Группа 143">
                <a:extLst>
                  <a:ext uri="{FF2B5EF4-FFF2-40B4-BE49-F238E27FC236}">
                    <a16:creationId xmlns:a16="http://schemas.microsoft.com/office/drawing/2014/main" id="{3C6C0DFC-C03F-4FEC-928B-6D504703EB1D}"/>
                  </a:ext>
                </a:extLst>
              </p:cNvPr>
              <p:cNvGrpSpPr/>
              <p:nvPr/>
            </p:nvGrpSpPr>
            <p:grpSpPr>
              <a:xfrm>
                <a:off x="3251200" y="455298"/>
                <a:ext cx="2402865" cy="2721290"/>
                <a:chOff x="1143339" y="0"/>
                <a:chExt cx="6093854" cy="6901404"/>
              </a:xfrm>
            </p:grpSpPr>
            <p:sp>
              <p:nvSpPr>
                <p:cNvPr id="150" name="Блок-схема: процесс 149">
                  <a:extLst>
                    <a:ext uri="{FF2B5EF4-FFF2-40B4-BE49-F238E27FC236}">
                      <a16:creationId xmlns:a16="http://schemas.microsoft.com/office/drawing/2014/main" id="{C5FB7A8B-549B-41A9-898B-A97D26A861C7}"/>
                    </a:ext>
                  </a:extLst>
                </p:cNvPr>
                <p:cNvSpPr/>
                <p:nvPr/>
              </p:nvSpPr>
              <p:spPr>
                <a:xfrm>
                  <a:off x="3251200" y="0"/>
                  <a:ext cx="2844800" cy="1010693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1" name="Блок-схема: процесс 150">
                  <a:extLst>
                    <a:ext uri="{FF2B5EF4-FFF2-40B4-BE49-F238E27FC236}">
                      <a16:creationId xmlns:a16="http://schemas.microsoft.com/office/drawing/2014/main" id="{130A8235-67AF-4755-AACD-E630F630ACB1}"/>
                    </a:ext>
                  </a:extLst>
                </p:cNvPr>
                <p:cNvSpPr/>
                <p:nvPr/>
              </p:nvSpPr>
              <p:spPr>
                <a:xfrm rot="18900000">
                  <a:off x="1143343" y="2355161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2" name="Блок-схема: процесс 151">
                  <a:extLst>
                    <a:ext uri="{FF2B5EF4-FFF2-40B4-BE49-F238E27FC236}">
                      <a16:creationId xmlns:a16="http://schemas.microsoft.com/office/drawing/2014/main" id="{2D6ACFB2-7B0C-463C-B86A-449B952B35C2}"/>
                    </a:ext>
                  </a:extLst>
                </p:cNvPr>
                <p:cNvSpPr/>
                <p:nvPr/>
              </p:nvSpPr>
              <p:spPr>
                <a:xfrm rot="18900000">
                  <a:off x="1143339" y="5018290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53" name="Блок-схема: процесс 152">
                  <a:extLst>
                    <a:ext uri="{FF2B5EF4-FFF2-40B4-BE49-F238E27FC236}">
                      <a16:creationId xmlns:a16="http://schemas.microsoft.com/office/drawing/2014/main" id="{66F986B3-FBB4-4110-8E1A-70CB51CAAADE}"/>
                    </a:ext>
                  </a:extLst>
                </p:cNvPr>
                <p:cNvSpPr/>
                <p:nvPr/>
              </p:nvSpPr>
              <p:spPr>
                <a:xfrm rot="2700000">
                  <a:off x="5354078" y="2355159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4" name="Блок-схема: процесс 153">
                  <a:extLst>
                    <a:ext uri="{FF2B5EF4-FFF2-40B4-BE49-F238E27FC236}">
                      <a16:creationId xmlns:a16="http://schemas.microsoft.com/office/drawing/2014/main" id="{45AB53B7-4192-448B-8FE0-950E7E878DE2}"/>
                    </a:ext>
                  </a:extLst>
                </p:cNvPr>
                <p:cNvSpPr/>
                <p:nvPr/>
              </p:nvSpPr>
              <p:spPr>
                <a:xfrm rot="2700000">
                  <a:off x="5354074" y="5018288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pic>
            <p:nvPicPr>
              <p:cNvPr id="145" name="Рисунок 144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601EBA8E-45ED-4EAC-9677-C1E134259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443954" y="455298"/>
                <a:ext cx="398526" cy="398526"/>
              </a:xfrm>
              <a:prstGeom prst="rect">
                <a:avLst/>
              </a:prstGeom>
            </p:spPr>
          </p:pic>
          <p:pic>
            <p:nvPicPr>
              <p:cNvPr id="146" name="Рисунок 145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1FBE535C-BAC5-4220-9D7C-19FB96582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8900000">
                <a:off x="3577594" y="1286120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147" name="Рисунок 146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94BB13DE-D272-4D3D-847F-D3C0BF2A5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8900000">
                <a:off x="3556164" y="2359819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148" name="Рисунок 147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4CAC3C80-C8B7-4FE2-88FF-1A6923ADD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2700000">
                <a:off x="5216498" y="2359819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149" name="Рисунок 148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1E4FD467-62C2-4DE7-B485-38918F82E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2700000">
                <a:off x="5216498" y="1286119"/>
                <a:ext cx="511802" cy="511802"/>
              </a:xfrm>
              <a:prstGeom prst="rect">
                <a:avLst/>
              </a:prstGeom>
            </p:spPr>
          </p:pic>
        </p:grpSp>
        <p:grpSp>
          <p:nvGrpSpPr>
            <p:cNvPr id="94" name="Группа 93">
              <a:extLst>
                <a:ext uri="{FF2B5EF4-FFF2-40B4-BE49-F238E27FC236}">
                  <a16:creationId xmlns:a16="http://schemas.microsoft.com/office/drawing/2014/main" id="{4122EA1D-268A-42F7-887C-95B05E440BFD}"/>
                </a:ext>
              </a:extLst>
            </p:cNvPr>
            <p:cNvGrpSpPr/>
            <p:nvPr/>
          </p:nvGrpSpPr>
          <p:grpSpPr>
            <a:xfrm>
              <a:off x="3072519" y="4177361"/>
              <a:ext cx="1741777" cy="1300945"/>
              <a:chOff x="3746742" y="4277998"/>
              <a:chExt cx="1741777" cy="1300945"/>
            </a:xfrm>
          </p:grpSpPr>
          <p:grpSp>
            <p:nvGrpSpPr>
              <p:cNvPr id="135" name="Группа 134">
                <a:extLst>
                  <a:ext uri="{FF2B5EF4-FFF2-40B4-BE49-F238E27FC236}">
                    <a16:creationId xmlns:a16="http://schemas.microsoft.com/office/drawing/2014/main" id="{6DABFA35-01AE-42A5-9607-063705FAA6BA}"/>
                  </a:ext>
                </a:extLst>
              </p:cNvPr>
              <p:cNvGrpSpPr/>
              <p:nvPr/>
            </p:nvGrpSpPr>
            <p:grpSpPr>
              <a:xfrm>
                <a:off x="3746742" y="4277998"/>
                <a:ext cx="1741777" cy="1300945"/>
                <a:chOff x="3746742" y="4277998"/>
                <a:chExt cx="1741777" cy="1300945"/>
              </a:xfrm>
            </p:grpSpPr>
            <p:sp>
              <p:nvSpPr>
                <p:cNvPr id="137" name="Блок-схема: процесс 136">
                  <a:extLst>
                    <a:ext uri="{FF2B5EF4-FFF2-40B4-BE49-F238E27FC236}">
                      <a16:creationId xmlns:a16="http://schemas.microsoft.com/office/drawing/2014/main" id="{DA463333-F3EC-4674-B912-A509BDD94B3B}"/>
                    </a:ext>
                  </a:extLst>
                </p:cNvPr>
                <p:cNvSpPr/>
                <p:nvPr/>
              </p:nvSpPr>
              <p:spPr>
                <a:xfrm>
                  <a:off x="4213815" y="4277998"/>
                  <a:ext cx="807631" cy="286933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8" name="Блок-схема: процесс 137">
                  <a:extLst>
                    <a:ext uri="{FF2B5EF4-FFF2-40B4-BE49-F238E27FC236}">
                      <a16:creationId xmlns:a16="http://schemas.microsoft.com/office/drawing/2014/main" id="{A0312C25-C785-43C5-BEAB-6328C54A0D62}"/>
                    </a:ext>
                  </a:extLst>
                </p:cNvPr>
                <p:cNvSpPr/>
                <p:nvPr/>
              </p:nvSpPr>
              <p:spPr>
                <a:xfrm>
                  <a:off x="3746742" y="4798829"/>
                  <a:ext cx="467073" cy="36372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9" name="Блок-схема: процесс 138">
                  <a:extLst>
                    <a:ext uri="{FF2B5EF4-FFF2-40B4-BE49-F238E27FC236}">
                      <a16:creationId xmlns:a16="http://schemas.microsoft.com/office/drawing/2014/main" id="{53FB05FB-0530-4D06-9271-9F491FBF7D0C}"/>
                    </a:ext>
                  </a:extLst>
                </p:cNvPr>
                <p:cNvSpPr/>
                <p:nvPr/>
              </p:nvSpPr>
              <p:spPr>
                <a:xfrm>
                  <a:off x="5021446" y="4798828"/>
                  <a:ext cx="467073" cy="36372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0" name="Блок-схема: процесс 139">
                  <a:extLst>
                    <a:ext uri="{FF2B5EF4-FFF2-40B4-BE49-F238E27FC236}">
                      <a16:creationId xmlns:a16="http://schemas.microsoft.com/office/drawing/2014/main" id="{EC1A012B-AB18-4748-979A-321380E03201}"/>
                    </a:ext>
                  </a:extLst>
                </p:cNvPr>
                <p:cNvSpPr/>
                <p:nvPr/>
              </p:nvSpPr>
              <p:spPr>
                <a:xfrm>
                  <a:off x="4384093" y="5168583"/>
                  <a:ext cx="467073" cy="410360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41" name="Рисунок 140" descr="Мужчина и женщина со сплошной заливкой">
                  <a:extLst>
                    <a:ext uri="{FF2B5EF4-FFF2-40B4-BE49-F238E27FC236}">
                      <a16:creationId xmlns:a16="http://schemas.microsoft.com/office/drawing/2014/main" id="{45A02EFF-A1AC-4047-863E-2CFA924FB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162" y="4282702"/>
                  <a:ext cx="286933" cy="286933"/>
                </a:xfrm>
                <a:prstGeom prst="rect">
                  <a:avLst/>
                </a:prstGeom>
              </p:spPr>
            </p:pic>
            <p:pic>
              <p:nvPicPr>
                <p:cNvPr id="142" name="Рисунок 141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38931659-D32B-40C5-A244-CCC8DB55BC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6033" y="4798828"/>
                  <a:ext cx="368490" cy="368490"/>
                </a:xfrm>
                <a:prstGeom prst="rect">
                  <a:avLst/>
                </a:prstGeom>
              </p:spPr>
            </p:pic>
            <p:pic>
              <p:nvPicPr>
                <p:cNvPr id="143" name="Рисунок 142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E42D0CFF-491F-48FD-A87D-10CBC29BBB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0736" y="4794059"/>
                  <a:ext cx="368490" cy="368490"/>
                </a:xfrm>
                <a:prstGeom prst="rect">
                  <a:avLst/>
                </a:prstGeom>
              </p:spPr>
            </p:pic>
          </p:grpSp>
          <p:pic>
            <p:nvPicPr>
              <p:cNvPr id="136" name="Рисунок 135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8A317A7F-7CD4-4EBC-8378-D82B3A7EB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433383" y="5162549"/>
                <a:ext cx="368490" cy="368490"/>
              </a:xfrm>
              <a:prstGeom prst="rect">
                <a:avLst/>
              </a:prstGeom>
            </p:spPr>
          </p:pic>
        </p:grpSp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B4A4A4A2-8878-46BC-9402-0818511F8D74}"/>
                </a:ext>
              </a:extLst>
            </p:cNvPr>
            <p:cNvGrpSpPr/>
            <p:nvPr/>
          </p:nvGrpSpPr>
          <p:grpSpPr>
            <a:xfrm>
              <a:off x="5223215" y="4145252"/>
              <a:ext cx="1728787" cy="1959292"/>
              <a:chOff x="6096000" y="4277998"/>
              <a:chExt cx="1728787" cy="1959292"/>
            </a:xfrm>
          </p:grpSpPr>
          <p:sp>
            <p:nvSpPr>
              <p:cNvPr id="129" name="Блок-схема: процесс 128">
                <a:extLst>
                  <a:ext uri="{FF2B5EF4-FFF2-40B4-BE49-F238E27FC236}">
                    <a16:creationId xmlns:a16="http://schemas.microsoft.com/office/drawing/2014/main" id="{14222420-4BF9-4B7E-83A4-EA6BC6646978}"/>
                  </a:ext>
                </a:extLst>
              </p:cNvPr>
              <p:cNvSpPr/>
              <p:nvPr/>
            </p:nvSpPr>
            <p:spPr>
              <a:xfrm rot="5400000">
                <a:off x="6105841" y="5150778"/>
                <a:ext cx="1728787" cy="444238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0" name="Блок-схема: процесс 129">
                <a:extLst>
                  <a:ext uri="{FF2B5EF4-FFF2-40B4-BE49-F238E27FC236}">
                    <a16:creationId xmlns:a16="http://schemas.microsoft.com/office/drawing/2014/main" id="{8B894076-2B05-4754-84E2-360F73F6F5EA}"/>
                  </a:ext>
                </a:extLst>
              </p:cNvPr>
              <p:cNvSpPr/>
              <p:nvPr/>
            </p:nvSpPr>
            <p:spPr>
              <a:xfrm>
                <a:off x="6096000" y="4277998"/>
                <a:ext cx="1728787" cy="351152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31" name="Рисунок 130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0E99C70A-DB59-4C82-ACD9-B344F3086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785989" y="4691932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32" name="Рисунок 131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D488C191-6AA7-4F0E-97A4-0D8E9E5AD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776148" y="5208737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33" name="Рисунок 132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F7EB6605-E4A3-4080-A51E-F746558E7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776148" y="5725543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34" name="Рисунок 133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6ED1DB3E-F4C5-4C93-A5B4-2ADC70D2D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816926" y="4310107"/>
                <a:ext cx="286933" cy="286933"/>
              </a:xfrm>
              <a:prstGeom prst="rect">
                <a:avLst/>
              </a:prstGeom>
            </p:spPr>
          </p:pic>
        </p:grp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773345B4-2F68-4598-A3D3-A16536F3CAD0}"/>
                </a:ext>
              </a:extLst>
            </p:cNvPr>
            <p:cNvGrpSpPr/>
            <p:nvPr/>
          </p:nvGrpSpPr>
          <p:grpSpPr>
            <a:xfrm>
              <a:off x="7225196" y="4145252"/>
              <a:ext cx="2080757" cy="1540445"/>
              <a:chOff x="8137831" y="4273294"/>
              <a:chExt cx="2147294" cy="1589704"/>
            </a:xfrm>
          </p:grpSpPr>
          <p:sp>
            <p:nvSpPr>
              <p:cNvPr id="109" name="Блок-схема: процесс 108">
                <a:extLst>
                  <a:ext uri="{FF2B5EF4-FFF2-40B4-BE49-F238E27FC236}">
                    <a16:creationId xmlns:a16="http://schemas.microsoft.com/office/drawing/2014/main" id="{6ED6616B-6074-4E84-AD99-4659B729730E}"/>
                  </a:ext>
                </a:extLst>
              </p:cNvPr>
              <p:cNvSpPr/>
              <p:nvPr/>
            </p:nvSpPr>
            <p:spPr>
              <a:xfrm>
                <a:off x="8729862" y="4273294"/>
                <a:ext cx="807631" cy="286933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10" name="Рисунок 109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A39A6617-0516-483A-9C6A-892C72166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90209" y="4277998"/>
                <a:ext cx="286933" cy="286933"/>
              </a:xfrm>
              <a:prstGeom prst="rect">
                <a:avLst/>
              </a:prstGeom>
            </p:spPr>
          </p:pic>
          <p:grpSp>
            <p:nvGrpSpPr>
              <p:cNvPr id="111" name="Группа 110">
                <a:extLst>
                  <a:ext uri="{FF2B5EF4-FFF2-40B4-BE49-F238E27FC236}">
                    <a16:creationId xmlns:a16="http://schemas.microsoft.com/office/drawing/2014/main" id="{D7B052BF-F5C7-4027-BF63-63CFA038C040}"/>
                  </a:ext>
                </a:extLst>
              </p:cNvPr>
              <p:cNvGrpSpPr/>
              <p:nvPr/>
            </p:nvGrpSpPr>
            <p:grpSpPr>
              <a:xfrm>
                <a:off x="8137831" y="4687468"/>
                <a:ext cx="407554" cy="407554"/>
                <a:chOff x="8138752" y="4745485"/>
                <a:chExt cx="407554" cy="407554"/>
              </a:xfrm>
            </p:grpSpPr>
            <p:sp>
              <p:nvSpPr>
                <p:cNvPr id="127" name="Овал 126">
                  <a:extLst>
                    <a:ext uri="{FF2B5EF4-FFF2-40B4-BE49-F238E27FC236}">
                      <a16:creationId xmlns:a16="http://schemas.microsoft.com/office/drawing/2014/main" id="{81A7BC7C-9D29-4CF6-BA1C-60E1CA3A4CC6}"/>
                    </a:ext>
                  </a:extLst>
                </p:cNvPr>
                <p:cNvSpPr/>
                <p:nvPr/>
              </p:nvSpPr>
              <p:spPr>
                <a:xfrm>
                  <a:off x="8138752" y="4745485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8" name="Рисунок 127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3D397DFA-C70B-44CF-A41D-8E2F463FC3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7411" b="19833"/>
                <a:stretch/>
              </p:blipFill>
              <p:spPr>
                <a:xfrm>
                  <a:off x="8158284" y="4829175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2" name="Группа 111">
                <a:extLst>
                  <a:ext uri="{FF2B5EF4-FFF2-40B4-BE49-F238E27FC236}">
                    <a16:creationId xmlns:a16="http://schemas.microsoft.com/office/drawing/2014/main" id="{44F479D8-7411-4799-A7DA-6BB04DE11270}"/>
                  </a:ext>
                </a:extLst>
              </p:cNvPr>
              <p:cNvGrpSpPr/>
              <p:nvPr/>
            </p:nvGrpSpPr>
            <p:grpSpPr>
              <a:xfrm>
                <a:off x="8990209" y="4876177"/>
                <a:ext cx="407554" cy="407554"/>
                <a:chOff x="8885526" y="4913430"/>
                <a:chExt cx="407554" cy="407554"/>
              </a:xfrm>
            </p:grpSpPr>
            <p:sp>
              <p:nvSpPr>
                <p:cNvPr id="125" name="Овал 124">
                  <a:extLst>
                    <a:ext uri="{FF2B5EF4-FFF2-40B4-BE49-F238E27FC236}">
                      <a16:creationId xmlns:a16="http://schemas.microsoft.com/office/drawing/2014/main" id="{72DB9B6F-DE8E-4C6A-B961-185D0B83F883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6" name="Рисунок 125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C8CBC81E-D884-4F51-9F6F-FFAECAA257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3" name="Группа 112">
                <a:extLst>
                  <a:ext uri="{FF2B5EF4-FFF2-40B4-BE49-F238E27FC236}">
                    <a16:creationId xmlns:a16="http://schemas.microsoft.com/office/drawing/2014/main" id="{6E84AE26-ECE4-4DFA-885F-33D3123581A6}"/>
                  </a:ext>
                </a:extLst>
              </p:cNvPr>
              <p:cNvGrpSpPr/>
              <p:nvPr/>
            </p:nvGrpSpPr>
            <p:grpSpPr>
              <a:xfrm>
                <a:off x="9841666" y="4691932"/>
                <a:ext cx="407554" cy="407554"/>
                <a:chOff x="8885526" y="4913430"/>
                <a:chExt cx="407554" cy="407554"/>
              </a:xfrm>
            </p:grpSpPr>
            <p:sp>
              <p:nvSpPr>
                <p:cNvPr id="123" name="Овал 122">
                  <a:extLst>
                    <a:ext uri="{FF2B5EF4-FFF2-40B4-BE49-F238E27FC236}">
                      <a16:creationId xmlns:a16="http://schemas.microsoft.com/office/drawing/2014/main" id="{6F19F9FF-A39F-4218-9336-8D1BEAEE53AF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4" name="Рисунок 123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1EBEC19A-0D09-44A3-851F-E5D0BAB0C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1E3D4B0E-5686-489C-AC55-D6CBAEB26A5A}"/>
                  </a:ext>
                </a:extLst>
              </p:cNvPr>
              <p:cNvGrpSpPr/>
              <p:nvPr/>
            </p:nvGrpSpPr>
            <p:grpSpPr>
              <a:xfrm>
                <a:off x="8173736" y="5266735"/>
                <a:ext cx="407554" cy="407554"/>
                <a:chOff x="8138752" y="4745485"/>
                <a:chExt cx="407554" cy="407554"/>
              </a:xfrm>
            </p:grpSpPr>
            <p:sp>
              <p:nvSpPr>
                <p:cNvPr id="121" name="Овал 120">
                  <a:extLst>
                    <a:ext uri="{FF2B5EF4-FFF2-40B4-BE49-F238E27FC236}">
                      <a16:creationId xmlns:a16="http://schemas.microsoft.com/office/drawing/2014/main" id="{36262015-B174-4E23-BE5B-7B29D3A1D8A4}"/>
                    </a:ext>
                  </a:extLst>
                </p:cNvPr>
                <p:cNvSpPr/>
                <p:nvPr/>
              </p:nvSpPr>
              <p:spPr>
                <a:xfrm>
                  <a:off x="8138752" y="4745485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2" name="Рисунок 121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1AFEBA57-83AA-4E6B-ADC1-FF0DDDFB0C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7411" b="19833"/>
                <a:stretch/>
              </p:blipFill>
              <p:spPr>
                <a:xfrm>
                  <a:off x="8158284" y="4829175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5" name="Группа 114">
                <a:extLst>
                  <a:ext uri="{FF2B5EF4-FFF2-40B4-BE49-F238E27FC236}">
                    <a16:creationId xmlns:a16="http://schemas.microsoft.com/office/drawing/2014/main" id="{738EC41B-1780-4F8E-9E99-A04E8CF13C80}"/>
                  </a:ext>
                </a:extLst>
              </p:cNvPr>
              <p:cNvGrpSpPr/>
              <p:nvPr/>
            </p:nvGrpSpPr>
            <p:grpSpPr>
              <a:xfrm>
                <a:off x="9026114" y="5455444"/>
                <a:ext cx="407554" cy="407554"/>
                <a:chOff x="8885526" y="4913430"/>
                <a:chExt cx="407554" cy="407554"/>
              </a:xfrm>
            </p:grpSpPr>
            <p:sp>
              <p:nvSpPr>
                <p:cNvPr id="119" name="Овал 118">
                  <a:extLst>
                    <a:ext uri="{FF2B5EF4-FFF2-40B4-BE49-F238E27FC236}">
                      <a16:creationId xmlns:a16="http://schemas.microsoft.com/office/drawing/2014/main" id="{B28DFF7B-231D-4885-B026-0C731A7DBC28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0" name="Рисунок 119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5536F553-5040-4CE1-A0ED-97EEC4C3FA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16" name="Группа 115">
                <a:extLst>
                  <a:ext uri="{FF2B5EF4-FFF2-40B4-BE49-F238E27FC236}">
                    <a16:creationId xmlns:a16="http://schemas.microsoft.com/office/drawing/2014/main" id="{C854FF11-23E7-43DB-A0FF-5A89F8A69235}"/>
                  </a:ext>
                </a:extLst>
              </p:cNvPr>
              <p:cNvGrpSpPr/>
              <p:nvPr/>
            </p:nvGrpSpPr>
            <p:grpSpPr>
              <a:xfrm>
                <a:off x="9877571" y="5271199"/>
                <a:ext cx="407554" cy="407554"/>
                <a:chOff x="8885526" y="4913430"/>
                <a:chExt cx="407554" cy="407554"/>
              </a:xfrm>
            </p:grpSpPr>
            <p:sp>
              <p:nvSpPr>
                <p:cNvPr id="117" name="Овал 116">
                  <a:extLst>
                    <a:ext uri="{FF2B5EF4-FFF2-40B4-BE49-F238E27FC236}">
                      <a16:creationId xmlns:a16="http://schemas.microsoft.com/office/drawing/2014/main" id="{07CD96CA-207F-4423-8F43-EA054F361EDD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18" name="Рисунок 117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E5A67C6B-058B-4116-A84B-9017D356BB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EECBDD0D-EB4E-498A-B16A-8053D10BE476}"/>
                </a:ext>
              </a:extLst>
            </p:cNvPr>
            <p:cNvGrpSpPr/>
            <p:nvPr/>
          </p:nvGrpSpPr>
          <p:grpSpPr>
            <a:xfrm>
              <a:off x="9392589" y="4145252"/>
              <a:ext cx="2041833" cy="396374"/>
              <a:chOff x="6095997" y="2600325"/>
              <a:chExt cx="2041833" cy="396374"/>
            </a:xfrm>
          </p:grpSpPr>
          <p:sp>
            <p:nvSpPr>
              <p:cNvPr id="103" name="Блок-схема: процесс 102">
                <a:extLst>
                  <a:ext uri="{FF2B5EF4-FFF2-40B4-BE49-F238E27FC236}">
                    <a16:creationId xmlns:a16="http://schemas.microsoft.com/office/drawing/2014/main" id="{12DF2227-1C0A-4BE2-A36D-ADBAD2AB1958}"/>
                  </a:ext>
                </a:extLst>
              </p:cNvPr>
              <p:cNvSpPr/>
              <p:nvPr/>
            </p:nvSpPr>
            <p:spPr>
              <a:xfrm>
                <a:off x="6095997" y="2600325"/>
                <a:ext cx="2041833" cy="396374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04" name="Рисунок 103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FAA70ACA-795D-498D-B45C-732BDBD16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001171" y="2649584"/>
                <a:ext cx="286933" cy="286933"/>
              </a:xfrm>
              <a:prstGeom prst="rect">
                <a:avLst/>
              </a:prstGeom>
            </p:spPr>
          </p:pic>
          <p:pic>
            <p:nvPicPr>
              <p:cNvPr id="105" name="Рисунок 104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AE86ECFA-9956-44EE-BC9D-44E41A683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96000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06" name="Рисунок 105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E1063C94-2BC3-4C4E-9993-C1F7C8399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20863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07" name="Рисунок 106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10D84D30-4051-41B9-B4D3-95B438947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316290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08" name="Рисунок 107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8290F7C2-CB2A-4FB1-A2F9-59F286EB6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741153" y="2608805"/>
                <a:ext cx="368490" cy="368490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64DEF7B-FD8B-41DB-8AB0-B1FD2BE63667}"/>
                </a:ext>
              </a:extLst>
            </p:cNvPr>
            <p:cNvSpPr txBox="1"/>
            <p:nvPr/>
          </p:nvSpPr>
          <p:spPr>
            <a:xfrm>
              <a:off x="695325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«Ёлочка»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7C8C7F5-A4BD-403B-B7CC-FC53E4F7410F}"/>
                </a:ext>
              </a:extLst>
            </p:cNvPr>
            <p:cNvSpPr txBox="1"/>
            <p:nvPr/>
          </p:nvSpPr>
          <p:spPr>
            <a:xfrm>
              <a:off x="2855913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«Английская»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11E00C3-EA45-4E18-B3B7-DFDFB26C224F}"/>
                </a:ext>
              </a:extLst>
            </p:cNvPr>
            <p:cNvSpPr txBox="1"/>
            <p:nvPr/>
          </p:nvSpPr>
          <p:spPr>
            <a:xfrm>
              <a:off x="5016500" y="3429000"/>
              <a:ext cx="215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«Буква Т»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8CC472E-5FF5-453F-B36A-B4065B8FE957}"/>
                </a:ext>
              </a:extLst>
            </p:cNvPr>
            <p:cNvSpPr txBox="1"/>
            <p:nvPr/>
          </p:nvSpPr>
          <p:spPr>
            <a:xfrm>
              <a:off x="7175500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«Итальянская»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643901C-50C6-4E7D-934A-FBAF897D512A}"/>
                </a:ext>
              </a:extLst>
            </p:cNvPr>
            <p:cNvSpPr txBox="1"/>
            <p:nvPr/>
          </p:nvSpPr>
          <p:spPr>
            <a:xfrm>
              <a:off x="9336088" y="3429000"/>
              <a:ext cx="2160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«Общий стол»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F304B0C-EFF8-48B8-BD89-24C51C30AA44}"/>
              </a:ext>
            </a:extLst>
          </p:cNvPr>
          <p:cNvSpPr txBox="1"/>
          <p:nvPr/>
        </p:nvSpPr>
        <p:spPr>
          <a:xfrm>
            <a:off x="-8992779" y="3392488"/>
            <a:ext cx="4063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25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0 000 рублей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человек.</a:t>
            </a:r>
          </a:p>
          <a:p>
            <a:endParaRPr lang="ru-RU" sz="28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65A5CA2-AA9F-4581-9FC2-B18420920BAC}"/>
              </a:ext>
            </a:extLst>
          </p:cNvPr>
          <p:cNvSpPr txBox="1"/>
          <p:nvPr/>
        </p:nvSpPr>
        <p:spPr>
          <a:xfrm>
            <a:off x="-4747804" y="3392488"/>
            <a:ext cx="4610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Шампанское и фрукты в номер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Бесплатный ранний заезд молодоженов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Бесплатный тест-ужин для молодоженов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066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D35F6C-FA29-4F41-8DD6-DC571F7EB986}"/>
              </a:ext>
            </a:extLst>
          </p:cNvPr>
          <p:cNvSpPr/>
          <p:nvPr/>
        </p:nvSpPr>
        <p:spPr>
          <a:xfrm>
            <a:off x="-170829" y="12680"/>
            <a:ext cx="12429246" cy="6995376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96FAE4-943F-4EBD-A27E-A4D792FCF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2205"/>
          <a:stretch/>
        </p:blipFill>
        <p:spPr>
          <a:xfrm>
            <a:off x="53340" y="24448"/>
            <a:ext cx="12192000" cy="342899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BAB755-4A40-4E0A-A6B4-7C218892A847}"/>
              </a:ext>
            </a:extLst>
          </p:cNvPr>
          <p:cNvSpPr txBox="1"/>
          <p:nvPr/>
        </p:nvSpPr>
        <p:spPr>
          <a:xfrm>
            <a:off x="1" y="2201512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Рассадка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35EC0-75F4-42B5-AD12-2E9904F4CDFE}"/>
              </a:ext>
            </a:extLst>
          </p:cNvPr>
          <p:cNvSpPr txBox="1"/>
          <p:nvPr/>
        </p:nvSpPr>
        <p:spPr>
          <a:xfrm>
            <a:off x="8991867" y="2205467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Дополнительные услуги</a:t>
            </a:r>
            <a:endParaRPr lang="ru-RU" sz="4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2" name="Табличка 21">
            <a:extLst>
              <a:ext uri="{FF2B5EF4-FFF2-40B4-BE49-F238E27FC236}">
                <a16:creationId xmlns:a16="http://schemas.microsoft.com/office/drawing/2014/main" id="{D0E3A0ED-30B6-47A4-9BA2-50599E4BFAB3}"/>
              </a:ext>
            </a:extLst>
          </p:cNvPr>
          <p:cNvSpPr/>
          <p:nvPr/>
        </p:nvSpPr>
        <p:spPr>
          <a:xfrm>
            <a:off x="5003698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Табличка 22">
            <a:extLst>
              <a:ext uri="{FF2B5EF4-FFF2-40B4-BE49-F238E27FC236}">
                <a16:creationId xmlns:a16="http://schemas.microsoft.com/office/drawing/2014/main" id="{E871F53D-05DF-4003-A3D4-81570F295186}"/>
              </a:ext>
            </a:extLst>
          </p:cNvPr>
          <p:cNvSpPr/>
          <p:nvPr/>
        </p:nvSpPr>
        <p:spPr>
          <a:xfrm>
            <a:off x="12185201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Табличка 24">
            <a:extLst>
              <a:ext uri="{FF2B5EF4-FFF2-40B4-BE49-F238E27FC236}">
                <a16:creationId xmlns:a16="http://schemas.microsoft.com/office/drawing/2014/main" id="{22083458-91CB-4E61-9667-DD66DE7973E9}"/>
              </a:ext>
            </a:extLst>
          </p:cNvPr>
          <p:cNvSpPr/>
          <p:nvPr/>
        </p:nvSpPr>
        <p:spPr>
          <a:xfrm>
            <a:off x="-8225447" y="3355677"/>
            <a:ext cx="146432" cy="146645"/>
          </a:xfrm>
          <a:prstGeom prst="plaque">
            <a:avLst>
              <a:gd name="adj" fmla="val 50000"/>
            </a:avLst>
          </a:prstGeom>
          <a:solidFill>
            <a:srgbClr val="E0B33C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C28F8B-E211-4602-8D1F-466B1C4AD7D8}"/>
              </a:ext>
            </a:extLst>
          </p:cNvPr>
          <p:cNvSpPr txBox="1"/>
          <p:nvPr/>
        </p:nvSpPr>
        <p:spPr>
          <a:xfrm>
            <a:off x="-11389072" y="21975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«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Supreme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»</a:t>
            </a:r>
            <a:r>
              <a:rPr lang="en-GB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предложение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6048BF-AD0F-4822-8311-E40B5742F2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8"/>
          <a:stretch/>
        </p:blipFill>
        <p:spPr>
          <a:xfrm>
            <a:off x="7596236" y="4419235"/>
            <a:ext cx="5940727" cy="236989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3D1CC3F-1772-4E07-8A01-19B6D9023269}"/>
              </a:ext>
            </a:extLst>
          </p:cNvPr>
          <p:cNvCxnSpPr>
            <a:cxnSpLocks/>
          </p:cNvCxnSpPr>
          <p:nvPr/>
        </p:nvCxnSpPr>
        <p:spPr>
          <a:xfrm>
            <a:off x="-165230" y="3429000"/>
            <a:ext cx="13294087" cy="0"/>
          </a:xfrm>
          <a:prstGeom prst="line">
            <a:avLst/>
          </a:prstGeom>
          <a:ln w="19050">
            <a:solidFill>
              <a:srgbClr val="E0B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635B1B0A-4C7F-407F-B416-47EFBF34EFC6}"/>
              </a:ext>
            </a:extLst>
          </p:cNvPr>
          <p:cNvGrpSpPr/>
          <p:nvPr/>
        </p:nvGrpSpPr>
        <p:grpSpPr>
          <a:xfrm>
            <a:off x="691401" y="3526770"/>
            <a:ext cx="10805274" cy="2807975"/>
            <a:chOff x="691401" y="3429000"/>
            <a:chExt cx="10805274" cy="2807975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5BE40017-4523-4FA4-8BD3-5AAA53646075}"/>
                </a:ext>
              </a:extLst>
            </p:cNvPr>
            <p:cNvGrpSpPr/>
            <p:nvPr/>
          </p:nvGrpSpPr>
          <p:grpSpPr>
            <a:xfrm>
              <a:off x="691401" y="4145252"/>
              <a:ext cx="1904027" cy="2091723"/>
              <a:chOff x="3251200" y="455298"/>
              <a:chExt cx="2477100" cy="2721290"/>
            </a:xfrm>
          </p:grpSpPr>
          <p:grpSp>
            <p:nvGrpSpPr>
              <p:cNvPr id="198" name="Группа 197">
                <a:extLst>
                  <a:ext uri="{FF2B5EF4-FFF2-40B4-BE49-F238E27FC236}">
                    <a16:creationId xmlns:a16="http://schemas.microsoft.com/office/drawing/2014/main" id="{2587D5E6-6120-47FD-8059-BE71710C5C26}"/>
                  </a:ext>
                </a:extLst>
              </p:cNvPr>
              <p:cNvGrpSpPr/>
              <p:nvPr/>
            </p:nvGrpSpPr>
            <p:grpSpPr>
              <a:xfrm>
                <a:off x="3251200" y="455298"/>
                <a:ext cx="2402865" cy="2721290"/>
                <a:chOff x="1143339" y="0"/>
                <a:chExt cx="6093854" cy="6901404"/>
              </a:xfrm>
            </p:grpSpPr>
            <p:sp>
              <p:nvSpPr>
                <p:cNvPr id="204" name="Блок-схема: процесс 203">
                  <a:extLst>
                    <a:ext uri="{FF2B5EF4-FFF2-40B4-BE49-F238E27FC236}">
                      <a16:creationId xmlns:a16="http://schemas.microsoft.com/office/drawing/2014/main" id="{EFC220AD-B8F7-4254-9552-40506174D805}"/>
                    </a:ext>
                  </a:extLst>
                </p:cNvPr>
                <p:cNvSpPr/>
                <p:nvPr/>
              </p:nvSpPr>
              <p:spPr>
                <a:xfrm>
                  <a:off x="3251200" y="0"/>
                  <a:ext cx="2844800" cy="1010693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05" name="Блок-схема: процесс 204">
                  <a:extLst>
                    <a:ext uri="{FF2B5EF4-FFF2-40B4-BE49-F238E27FC236}">
                      <a16:creationId xmlns:a16="http://schemas.microsoft.com/office/drawing/2014/main" id="{85FB5B46-EB64-4E70-9EC0-52A2979EC93B}"/>
                    </a:ext>
                  </a:extLst>
                </p:cNvPr>
                <p:cNvSpPr/>
                <p:nvPr/>
              </p:nvSpPr>
              <p:spPr>
                <a:xfrm rot="18900000">
                  <a:off x="1143343" y="2355161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06" name="Блок-схема: процесс 205">
                  <a:extLst>
                    <a:ext uri="{FF2B5EF4-FFF2-40B4-BE49-F238E27FC236}">
                      <a16:creationId xmlns:a16="http://schemas.microsoft.com/office/drawing/2014/main" id="{702ABBA0-3839-4A53-BFDB-C1A1802E4EA3}"/>
                    </a:ext>
                  </a:extLst>
                </p:cNvPr>
                <p:cNvSpPr/>
                <p:nvPr/>
              </p:nvSpPr>
              <p:spPr>
                <a:xfrm rot="18900000">
                  <a:off x="1143339" y="5018290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07" name="Блок-схема: процесс 206">
                  <a:extLst>
                    <a:ext uri="{FF2B5EF4-FFF2-40B4-BE49-F238E27FC236}">
                      <a16:creationId xmlns:a16="http://schemas.microsoft.com/office/drawing/2014/main" id="{0720ADB4-2975-42FC-92F9-9C0C52A733A6}"/>
                    </a:ext>
                  </a:extLst>
                </p:cNvPr>
                <p:cNvSpPr/>
                <p:nvPr/>
              </p:nvSpPr>
              <p:spPr>
                <a:xfrm rot="2700000">
                  <a:off x="5354078" y="2355159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8" name="Блок-схема: процесс 207">
                  <a:extLst>
                    <a:ext uri="{FF2B5EF4-FFF2-40B4-BE49-F238E27FC236}">
                      <a16:creationId xmlns:a16="http://schemas.microsoft.com/office/drawing/2014/main" id="{B93CDD1C-802E-4543-AD1E-3C2EC5BFBDC0}"/>
                    </a:ext>
                  </a:extLst>
                </p:cNvPr>
                <p:cNvSpPr/>
                <p:nvPr/>
              </p:nvSpPr>
              <p:spPr>
                <a:xfrm rot="2700000">
                  <a:off x="5354074" y="5018288"/>
                  <a:ext cx="2844800" cy="92143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pic>
            <p:nvPicPr>
              <p:cNvPr id="199" name="Рисунок 198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336E9928-04AA-4468-84B8-C379EB6D8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43954" y="455298"/>
                <a:ext cx="398526" cy="398526"/>
              </a:xfrm>
              <a:prstGeom prst="rect">
                <a:avLst/>
              </a:prstGeom>
            </p:spPr>
          </p:pic>
          <p:pic>
            <p:nvPicPr>
              <p:cNvPr id="200" name="Рисунок 199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049666E0-5027-4C8E-9158-B32305B4B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18900000">
                <a:off x="3577594" y="1286120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201" name="Рисунок 200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0479ADA3-42C1-4CC0-9267-AEF398657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18900000">
                <a:off x="3556164" y="2359819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202" name="Рисунок 201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DA50CFCD-5724-4517-B255-3B4915058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700000">
                <a:off x="5216498" y="2359819"/>
                <a:ext cx="511802" cy="511802"/>
              </a:xfrm>
              <a:prstGeom prst="rect">
                <a:avLst/>
              </a:prstGeom>
            </p:spPr>
          </p:pic>
          <p:pic>
            <p:nvPicPr>
              <p:cNvPr id="203" name="Рисунок 202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E21D8156-E662-422C-844F-F208960A7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700000">
                <a:off x="5216498" y="1286119"/>
                <a:ext cx="511802" cy="511802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3919EE28-BC20-42D1-B0CB-BF76B51451A1}"/>
                </a:ext>
              </a:extLst>
            </p:cNvPr>
            <p:cNvGrpSpPr/>
            <p:nvPr/>
          </p:nvGrpSpPr>
          <p:grpSpPr>
            <a:xfrm>
              <a:off x="3072519" y="4177361"/>
              <a:ext cx="1741777" cy="1300945"/>
              <a:chOff x="3746742" y="4277998"/>
              <a:chExt cx="1741777" cy="1300945"/>
            </a:xfrm>
          </p:grpSpPr>
          <p:grpSp>
            <p:nvGrpSpPr>
              <p:cNvPr id="189" name="Группа 188">
                <a:extLst>
                  <a:ext uri="{FF2B5EF4-FFF2-40B4-BE49-F238E27FC236}">
                    <a16:creationId xmlns:a16="http://schemas.microsoft.com/office/drawing/2014/main" id="{8E595ABA-0F3D-4621-AB2E-7D35B8F3E642}"/>
                  </a:ext>
                </a:extLst>
              </p:cNvPr>
              <p:cNvGrpSpPr/>
              <p:nvPr/>
            </p:nvGrpSpPr>
            <p:grpSpPr>
              <a:xfrm>
                <a:off x="3746742" y="4277998"/>
                <a:ext cx="1741777" cy="1300945"/>
                <a:chOff x="3746742" y="4277998"/>
                <a:chExt cx="1741777" cy="1300945"/>
              </a:xfrm>
            </p:grpSpPr>
            <p:sp>
              <p:nvSpPr>
                <p:cNvPr id="191" name="Блок-схема: процесс 190">
                  <a:extLst>
                    <a:ext uri="{FF2B5EF4-FFF2-40B4-BE49-F238E27FC236}">
                      <a16:creationId xmlns:a16="http://schemas.microsoft.com/office/drawing/2014/main" id="{EB29DC8C-8CDD-4202-9B43-6EF36BCEC779}"/>
                    </a:ext>
                  </a:extLst>
                </p:cNvPr>
                <p:cNvSpPr/>
                <p:nvPr/>
              </p:nvSpPr>
              <p:spPr>
                <a:xfrm>
                  <a:off x="4213815" y="4277998"/>
                  <a:ext cx="807631" cy="286933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92" name="Блок-схема: процесс 191">
                  <a:extLst>
                    <a:ext uri="{FF2B5EF4-FFF2-40B4-BE49-F238E27FC236}">
                      <a16:creationId xmlns:a16="http://schemas.microsoft.com/office/drawing/2014/main" id="{3DBC4537-6457-40C1-BFFD-1CFEEA9D1224}"/>
                    </a:ext>
                  </a:extLst>
                </p:cNvPr>
                <p:cNvSpPr/>
                <p:nvPr/>
              </p:nvSpPr>
              <p:spPr>
                <a:xfrm>
                  <a:off x="3746742" y="4798829"/>
                  <a:ext cx="467073" cy="36372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93" name="Блок-схема: процесс 192">
                  <a:extLst>
                    <a:ext uri="{FF2B5EF4-FFF2-40B4-BE49-F238E27FC236}">
                      <a16:creationId xmlns:a16="http://schemas.microsoft.com/office/drawing/2014/main" id="{43892167-A8A1-4A59-BB5F-F402A93EADBF}"/>
                    </a:ext>
                  </a:extLst>
                </p:cNvPr>
                <p:cNvSpPr/>
                <p:nvPr/>
              </p:nvSpPr>
              <p:spPr>
                <a:xfrm>
                  <a:off x="5021446" y="4798828"/>
                  <a:ext cx="467073" cy="363721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94" name="Блок-схема: процесс 193">
                  <a:extLst>
                    <a:ext uri="{FF2B5EF4-FFF2-40B4-BE49-F238E27FC236}">
                      <a16:creationId xmlns:a16="http://schemas.microsoft.com/office/drawing/2014/main" id="{AF59D1E9-3EEE-4576-B653-DFE05B254D86}"/>
                    </a:ext>
                  </a:extLst>
                </p:cNvPr>
                <p:cNvSpPr/>
                <p:nvPr/>
              </p:nvSpPr>
              <p:spPr>
                <a:xfrm>
                  <a:off x="4384093" y="5168583"/>
                  <a:ext cx="467073" cy="410360"/>
                </a:xfrm>
                <a:prstGeom prst="flowChartProcess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95" name="Рисунок 194" descr="Мужчина и женщина со сплошной заливкой">
                  <a:extLst>
                    <a:ext uri="{FF2B5EF4-FFF2-40B4-BE49-F238E27FC236}">
                      <a16:creationId xmlns:a16="http://schemas.microsoft.com/office/drawing/2014/main" id="{B1173051-09EB-404A-9859-1F50EE176C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162" y="4282702"/>
                  <a:ext cx="286933" cy="286933"/>
                </a:xfrm>
                <a:prstGeom prst="rect">
                  <a:avLst/>
                </a:prstGeom>
              </p:spPr>
            </p:pic>
            <p:pic>
              <p:nvPicPr>
                <p:cNvPr id="196" name="Рисунок 195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B4EC1747-31F2-4F48-B56B-646B4BB4A3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6033" y="4798828"/>
                  <a:ext cx="368490" cy="368490"/>
                </a:xfrm>
                <a:prstGeom prst="rect">
                  <a:avLst/>
                </a:prstGeom>
              </p:spPr>
            </p:pic>
            <p:pic>
              <p:nvPicPr>
                <p:cNvPr id="197" name="Рисунок 196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422D18F0-3E54-4541-B076-C2171FFC89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0736" y="4794059"/>
                  <a:ext cx="368490" cy="368490"/>
                </a:xfrm>
                <a:prstGeom prst="rect">
                  <a:avLst/>
                </a:prstGeom>
              </p:spPr>
            </p:pic>
          </p:grpSp>
          <p:pic>
            <p:nvPicPr>
              <p:cNvPr id="190" name="Рисунок 189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57BD24C1-819D-46B5-9A3E-6C13CC5BB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33383" y="5162549"/>
                <a:ext cx="368490" cy="368490"/>
              </a:xfrm>
              <a:prstGeom prst="rect">
                <a:avLst/>
              </a:prstGeom>
            </p:spPr>
          </p:pic>
        </p:grpSp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7BB4FE07-AEDA-46C6-B74E-4EDE65C06F4B}"/>
                </a:ext>
              </a:extLst>
            </p:cNvPr>
            <p:cNvGrpSpPr/>
            <p:nvPr/>
          </p:nvGrpSpPr>
          <p:grpSpPr>
            <a:xfrm>
              <a:off x="5223215" y="4145252"/>
              <a:ext cx="1728787" cy="1959292"/>
              <a:chOff x="6096000" y="4277998"/>
              <a:chExt cx="1728787" cy="1959292"/>
            </a:xfrm>
          </p:grpSpPr>
          <p:sp>
            <p:nvSpPr>
              <p:cNvPr id="183" name="Блок-схема: процесс 182">
                <a:extLst>
                  <a:ext uri="{FF2B5EF4-FFF2-40B4-BE49-F238E27FC236}">
                    <a16:creationId xmlns:a16="http://schemas.microsoft.com/office/drawing/2014/main" id="{9648605D-03F5-463E-99C9-C843F5EDCABA}"/>
                  </a:ext>
                </a:extLst>
              </p:cNvPr>
              <p:cNvSpPr/>
              <p:nvPr/>
            </p:nvSpPr>
            <p:spPr>
              <a:xfrm rot="5400000">
                <a:off x="6105841" y="5150778"/>
                <a:ext cx="1728787" cy="444238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84" name="Блок-схема: процесс 183">
                <a:extLst>
                  <a:ext uri="{FF2B5EF4-FFF2-40B4-BE49-F238E27FC236}">
                    <a16:creationId xmlns:a16="http://schemas.microsoft.com/office/drawing/2014/main" id="{E57B5C39-F970-4CC8-BA24-CEA229465873}"/>
                  </a:ext>
                </a:extLst>
              </p:cNvPr>
              <p:cNvSpPr/>
              <p:nvPr/>
            </p:nvSpPr>
            <p:spPr>
              <a:xfrm>
                <a:off x="6096000" y="4277998"/>
                <a:ext cx="1728787" cy="351152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85" name="Рисунок 184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EE592C82-8F4E-45A1-AB4D-C45A883D9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85989" y="4691932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86" name="Рисунок 185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9FEB9540-CD59-4A09-91DB-6C927A715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76148" y="5208737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87" name="Рисунок 186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11E6C667-467E-4687-BE72-B488AB843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76148" y="5725543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88" name="Рисунок 187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775905E6-EC9C-4F03-8E4F-BCDF76021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816926" y="4310107"/>
                <a:ext cx="286933" cy="286933"/>
              </a:xfrm>
              <a:prstGeom prst="rect">
                <a:avLst/>
              </a:prstGeom>
            </p:spPr>
          </p:pic>
        </p:grpSp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72D39814-401E-4307-B9A1-804184C5E5DD}"/>
                </a:ext>
              </a:extLst>
            </p:cNvPr>
            <p:cNvGrpSpPr/>
            <p:nvPr/>
          </p:nvGrpSpPr>
          <p:grpSpPr>
            <a:xfrm>
              <a:off x="7225196" y="4145252"/>
              <a:ext cx="2080757" cy="1540445"/>
              <a:chOff x="8137831" y="4273294"/>
              <a:chExt cx="2147294" cy="1589704"/>
            </a:xfrm>
          </p:grpSpPr>
          <p:sp>
            <p:nvSpPr>
              <p:cNvPr id="163" name="Блок-схема: процесс 162">
                <a:extLst>
                  <a:ext uri="{FF2B5EF4-FFF2-40B4-BE49-F238E27FC236}">
                    <a16:creationId xmlns:a16="http://schemas.microsoft.com/office/drawing/2014/main" id="{53E76ADD-317A-44D3-AE8F-9F4A738266C5}"/>
                  </a:ext>
                </a:extLst>
              </p:cNvPr>
              <p:cNvSpPr/>
              <p:nvPr/>
            </p:nvSpPr>
            <p:spPr>
              <a:xfrm>
                <a:off x="8729862" y="4273294"/>
                <a:ext cx="807631" cy="286933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64" name="Рисунок 163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7DE90DE6-F5B4-4878-9324-B5106A927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990209" y="4277998"/>
                <a:ext cx="286933" cy="286933"/>
              </a:xfrm>
              <a:prstGeom prst="rect">
                <a:avLst/>
              </a:prstGeom>
            </p:spPr>
          </p:pic>
          <p:grpSp>
            <p:nvGrpSpPr>
              <p:cNvPr id="165" name="Группа 164">
                <a:extLst>
                  <a:ext uri="{FF2B5EF4-FFF2-40B4-BE49-F238E27FC236}">
                    <a16:creationId xmlns:a16="http://schemas.microsoft.com/office/drawing/2014/main" id="{C2A16DA2-246E-4F5A-9F67-47A28CD9A41E}"/>
                  </a:ext>
                </a:extLst>
              </p:cNvPr>
              <p:cNvGrpSpPr/>
              <p:nvPr/>
            </p:nvGrpSpPr>
            <p:grpSpPr>
              <a:xfrm>
                <a:off x="8137831" y="4687468"/>
                <a:ext cx="407554" cy="407554"/>
                <a:chOff x="8138752" y="4745485"/>
                <a:chExt cx="407554" cy="407554"/>
              </a:xfrm>
            </p:grpSpPr>
            <p:sp>
              <p:nvSpPr>
                <p:cNvPr id="181" name="Овал 180">
                  <a:extLst>
                    <a:ext uri="{FF2B5EF4-FFF2-40B4-BE49-F238E27FC236}">
                      <a16:creationId xmlns:a16="http://schemas.microsoft.com/office/drawing/2014/main" id="{E5CB4AC7-812C-4A35-BB8B-28A60D6B58E1}"/>
                    </a:ext>
                  </a:extLst>
                </p:cNvPr>
                <p:cNvSpPr/>
                <p:nvPr/>
              </p:nvSpPr>
              <p:spPr>
                <a:xfrm>
                  <a:off x="8138752" y="4745485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82" name="Рисунок 181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1E90BC3D-E758-4F73-88BE-2059A2037F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t="17411" b="19833"/>
                <a:stretch/>
              </p:blipFill>
              <p:spPr>
                <a:xfrm>
                  <a:off x="8158284" y="4829175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66" name="Группа 165">
                <a:extLst>
                  <a:ext uri="{FF2B5EF4-FFF2-40B4-BE49-F238E27FC236}">
                    <a16:creationId xmlns:a16="http://schemas.microsoft.com/office/drawing/2014/main" id="{792FCBE0-FABC-44E1-9A4C-0D8CC069344E}"/>
                  </a:ext>
                </a:extLst>
              </p:cNvPr>
              <p:cNvGrpSpPr/>
              <p:nvPr/>
            </p:nvGrpSpPr>
            <p:grpSpPr>
              <a:xfrm>
                <a:off x="8990209" y="4876177"/>
                <a:ext cx="407554" cy="407554"/>
                <a:chOff x="8885526" y="4913430"/>
                <a:chExt cx="407554" cy="407554"/>
              </a:xfrm>
            </p:grpSpPr>
            <p:sp>
              <p:nvSpPr>
                <p:cNvPr id="179" name="Овал 178">
                  <a:extLst>
                    <a:ext uri="{FF2B5EF4-FFF2-40B4-BE49-F238E27FC236}">
                      <a16:creationId xmlns:a16="http://schemas.microsoft.com/office/drawing/2014/main" id="{2411B4D3-783E-454D-AED9-A15080D5CB35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80" name="Рисунок 179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B1C3E50E-A4D1-48E2-848F-42486549C3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67" name="Группа 166">
                <a:extLst>
                  <a:ext uri="{FF2B5EF4-FFF2-40B4-BE49-F238E27FC236}">
                    <a16:creationId xmlns:a16="http://schemas.microsoft.com/office/drawing/2014/main" id="{EC9A4DE2-D860-4F76-9A65-B11BBE489613}"/>
                  </a:ext>
                </a:extLst>
              </p:cNvPr>
              <p:cNvGrpSpPr/>
              <p:nvPr/>
            </p:nvGrpSpPr>
            <p:grpSpPr>
              <a:xfrm>
                <a:off x="9841666" y="4691932"/>
                <a:ext cx="407554" cy="407554"/>
                <a:chOff x="8885526" y="4913430"/>
                <a:chExt cx="407554" cy="407554"/>
              </a:xfrm>
            </p:grpSpPr>
            <p:sp>
              <p:nvSpPr>
                <p:cNvPr id="177" name="Овал 176">
                  <a:extLst>
                    <a:ext uri="{FF2B5EF4-FFF2-40B4-BE49-F238E27FC236}">
                      <a16:creationId xmlns:a16="http://schemas.microsoft.com/office/drawing/2014/main" id="{669475D9-3091-40B2-BCE8-4EE290C136D9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78" name="Рисунок 177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F4327EBA-6ABA-442B-A449-7359B8814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68" name="Группа 167">
                <a:extLst>
                  <a:ext uri="{FF2B5EF4-FFF2-40B4-BE49-F238E27FC236}">
                    <a16:creationId xmlns:a16="http://schemas.microsoft.com/office/drawing/2014/main" id="{ADF60B87-C0B2-4B59-90FE-418EB8768FDD}"/>
                  </a:ext>
                </a:extLst>
              </p:cNvPr>
              <p:cNvGrpSpPr/>
              <p:nvPr/>
            </p:nvGrpSpPr>
            <p:grpSpPr>
              <a:xfrm>
                <a:off x="8173736" y="5266735"/>
                <a:ext cx="407554" cy="407554"/>
                <a:chOff x="8138752" y="4745485"/>
                <a:chExt cx="407554" cy="407554"/>
              </a:xfrm>
            </p:grpSpPr>
            <p:sp>
              <p:nvSpPr>
                <p:cNvPr id="175" name="Овал 174">
                  <a:extLst>
                    <a:ext uri="{FF2B5EF4-FFF2-40B4-BE49-F238E27FC236}">
                      <a16:creationId xmlns:a16="http://schemas.microsoft.com/office/drawing/2014/main" id="{59334A27-9A8F-4DD9-B984-ADD1359C3CA1}"/>
                    </a:ext>
                  </a:extLst>
                </p:cNvPr>
                <p:cNvSpPr/>
                <p:nvPr/>
              </p:nvSpPr>
              <p:spPr>
                <a:xfrm>
                  <a:off x="8138752" y="4745485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76" name="Рисунок 175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EE4A538A-F686-4FBB-BEDF-B208B4FA59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t="17411" b="19833"/>
                <a:stretch/>
              </p:blipFill>
              <p:spPr>
                <a:xfrm>
                  <a:off x="8158284" y="4829175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ED59E259-D8B7-4B98-9F25-C6A9D994C4F2}"/>
                  </a:ext>
                </a:extLst>
              </p:cNvPr>
              <p:cNvGrpSpPr/>
              <p:nvPr/>
            </p:nvGrpSpPr>
            <p:grpSpPr>
              <a:xfrm>
                <a:off x="9026114" y="5455444"/>
                <a:ext cx="407554" cy="407554"/>
                <a:chOff x="8885526" y="4913430"/>
                <a:chExt cx="407554" cy="407554"/>
              </a:xfrm>
            </p:grpSpPr>
            <p:sp>
              <p:nvSpPr>
                <p:cNvPr id="173" name="Овал 172">
                  <a:extLst>
                    <a:ext uri="{FF2B5EF4-FFF2-40B4-BE49-F238E27FC236}">
                      <a16:creationId xmlns:a16="http://schemas.microsoft.com/office/drawing/2014/main" id="{0701552F-8B80-44A8-88DA-B66BAADD9697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74" name="Рисунок 173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5113A438-041F-47AB-A85B-12E1B41E5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08478568-8A95-42E7-8BB9-1EA8FFFBBB17}"/>
                  </a:ext>
                </a:extLst>
              </p:cNvPr>
              <p:cNvGrpSpPr/>
              <p:nvPr/>
            </p:nvGrpSpPr>
            <p:grpSpPr>
              <a:xfrm>
                <a:off x="9877571" y="5271199"/>
                <a:ext cx="407554" cy="407554"/>
                <a:chOff x="8885526" y="4913430"/>
                <a:chExt cx="407554" cy="407554"/>
              </a:xfrm>
            </p:grpSpPr>
            <p:sp>
              <p:nvSpPr>
                <p:cNvPr id="171" name="Овал 170">
                  <a:extLst>
                    <a:ext uri="{FF2B5EF4-FFF2-40B4-BE49-F238E27FC236}">
                      <a16:creationId xmlns:a16="http://schemas.microsoft.com/office/drawing/2014/main" id="{C5F4CB4B-2010-454E-B883-2154FDA243AE}"/>
                    </a:ext>
                  </a:extLst>
                </p:cNvPr>
                <p:cNvSpPr/>
                <p:nvPr/>
              </p:nvSpPr>
              <p:spPr>
                <a:xfrm>
                  <a:off x="8885526" y="4913430"/>
                  <a:ext cx="407554" cy="40755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72" name="Рисунок 171" descr="Сервировка стола со сплошной заливкой">
                  <a:extLst>
                    <a:ext uri="{FF2B5EF4-FFF2-40B4-BE49-F238E27FC236}">
                      <a16:creationId xmlns:a16="http://schemas.microsoft.com/office/drawing/2014/main" id="{DED7420C-98E7-47FC-9B06-A6BF6F5021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t="17411" b="19833"/>
                <a:stretch/>
              </p:blipFill>
              <p:spPr>
                <a:xfrm>
                  <a:off x="8905058" y="4997120"/>
                  <a:ext cx="368490" cy="23124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1" name="Группа 150">
              <a:extLst>
                <a:ext uri="{FF2B5EF4-FFF2-40B4-BE49-F238E27FC236}">
                  <a16:creationId xmlns:a16="http://schemas.microsoft.com/office/drawing/2014/main" id="{DF16B2E2-AFCB-4DF3-8192-13F1CD239ACA}"/>
                </a:ext>
              </a:extLst>
            </p:cNvPr>
            <p:cNvGrpSpPr/>
            <p:nvPr/>
          </p:nvGrpSpPr>
          <p:grpSpPr>
            <a:xfrm>
              <a:off x="9392589" y="4145252"/>
              <a:ext cx="2041833" cy="396374"/>
              <a:chOff x="6095997" y="2600325"/>
              <a:chExt cx="2041833" cy="396374"/>
            </a:xfrm>
          </p:grpSpPr>
          <p:sp>
            <p:nvSpPr>
              <p:cNvPr id="157" name="Блок-схема: процесс 156">
                <a:extLst>
                  <a:ext uri="{FF2B5EF4-FFF2-40B4-BE49-F238E27FC236}">
                    <a16:creationId xmlns:a16="http://schemas.microsoft.com/office/drawing/2014/main" id="{CE2A61EA-01FA-4CEC-B14C-8DA0A33A86F7}"/>
                  </a:ext>
                </a:extLst>
              </p:cNvPr>
              <p:cNvSpPr/>
              <p:nvPr/>
            </p:nvSpPr>
            <p:spPr>
              <a:xfrm>
                <a:off x="6095997" y="2600325"/>
                <a:ext cx="2041833" cy="396374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58" name="Рисунок 157" descr="Мужчина и женщина со сплошной заливкой">
                <a:extLst>
                  <a:ext uri="{FF2B5EF4-FFF2-40B4-BE49-F238E27FC236}">
                    <a16:creationId xmlns:a16="http://schemas.microsoft.com/office/drawing/2014/main" id="{EC72F067-D695-48CA-B19B-4F279F0A7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001171" y="2649584"/>
                <a:ext cx="286933" cy="286933"/>
              </a:xfrm>
              <a:prstGeom prst="rect">
                <a:avLst/>
              </a:prstGeom>
            </p:spPr>
          </p:pic>
          <p:pic>
            <p:nvPicPr>
              <p:cNvPr id="159" name="Рисунок 158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ADB5A86E-5C8E-4205-932C-98EA9778F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096000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60" name="Рисунок 159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7CB88852-98FE-44DC-8693-42E65F8CE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20863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61" name="Рисунок 160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FFE52D15-383F-4929-9B2B-61E11F1A0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16290" y="2608805"/>
                <a:ext cx="368490" cy="368490"/>
              </a:xfrm>
              <a:prstGeom prst="rect">
                <a:avLst/>
              </a:prstGeom>
            </p:spPr>
          </p:pic>
          <p:pic>
            <p:nvPicPr>
              <p:cNvPr id="162" name="Рисунок 161" descr="Сервировка стола со сплошной заливкой">
                <a:extLst>
                  <a:ext uri="{FF2B5EF4-FFF2-40B4-BE49-F238E27FC236}">
                    <a16:creationId xmlns:a16="http://schemas.microsoft.com/office/drawing/2014/main" id="{9E3DDE0C-F827-4CC1-9CE6-E41DB3A54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741153" y="2608805"/>
                <a:ext cx="368490" cy="368490"/>
              </a:xfrm>
              <a:prstGeom prst="rect">
                <a:avLst/>
              </a:prstGeom>
            </p:spPr>
          </p:pic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190B234-C584-4C40-8CC9-AEA97FCB2BD0}"/>
                </a:ext>
              </a:extLst>
            </p:cNvPr>
            <p:cNvSpPr txBox="1"/>
            <p:nvPr/>
          </p:nvSpPr>
          <p:spPr>
            <a:xfrm>
              <a:off x="695325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«Ёлочка»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2820B96-4B0D-4993-AE92-0E9C11773589}"/>
                </a:ext>
              </a:extLst>
            </p:cNvPr>
            <p:cNvSpPr txBox="1"/>
            <p:nvPr/>
          </p:nvSpPr>
          <p:spPr>
            <a:xfrm>
              <a:off x="2855913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«Английская»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0C06428-71D8-4B93-B649-F1745A664091}"/>
                </a:ext>
              </a:extLst>
            </p:cNvPr>
            <p:cNvSpPr txBox="1"/>
            <p:nvPr/>
          </p:nvSpPr>
          <p:spPr>
            <a:xfrm>
              <a:off x="5016500" y="3429000"/>
              <a:ext cx="215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«Буква Т»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4B08325-498A-42E0-B7E5-8CE18181FF09}"/>
                </a:ext>
              </a:extLst>
            </p:cNvPr>
            <p:cNvSpPr txBox="1"/>
            <p:nvPr/>
          </p:nvSpPr>
          <p:spPr>
            <a:xfrm>
              <a:off x="7175500" y="3429000"/>
              <a:ext cx="2160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«Итальянская»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5D0F1E1-BFD7-4322-9E8B-CE5681916FD4}"/>
                </a:ext>
              </a:extLst>
            </p:cNvPr>
            <p:cNvSpPr txBox="1"/>
            <p:nvPr/>
          </p:nvSpPr>
          <p:spPr>
            <a:xfrm>
              <a:off x="9336088" y="3429000"/>
              <a:ext cx="2160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Bahnschrift Condensed" panose="020B0502040204020203" pitchFamily="34" charset="0"/>
                </a:rPr>
                <a:t>«Общий стол»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47D835F-BCD4-4278-A50E-0C84D4B45CD9}"/>
              </a:ext>
            </a:extLst>
          </p:cNvPr>
          <p:cNvSpPr txBox="1"/>
          <p:nvPr/>
        </p:nvSpPr>
        <p:spPr>
          <a:xfrm>
            <a:off x="12199233" y="3444875"/>
            <a:ext cx="442753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Ведущий – от 10000 руб.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Фотограф – от 6500 руб. 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Вокалисты – от 10000 руб.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Саксофон – от 9000 руб. 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Скрипка – от 15000 руб.</a:t>
            </a:r>
          </a:p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Интерактивный номера – от 20000 руб.</a:t>
            </a:r>
          </a:p>
          <a:p>
            <a:endParaRPr lang="ru-RU" sz="2800" dirty="0">
              <a:solidFill>
                <a:schemeClr val="bg1">
                  <a:lumMod val="7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7F697A-35A2-402C-9728-B18B5A2D8366}"/>
              </a:ext>
            </a:extLst>
          </p:cNvPr>
          <p:cNvSpPr txBox="1"/>
          <p:nvPr/>
        </p:nvSpPr>
        <p:spPr>
          <a:xfrm>
            <a:off x="-9974218" y="3378689"/>
            <a:ext cx="4356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Предложение действует, при условии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стоимость банкета от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35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0 000 рублей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количество гостей до 40 человек</a:t>
            </a:r>
            <a:r>
              <a:rPr lang="ru-RU" sz="22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endParaRPr lang="ru-RU" sz="28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8FCAD5F-6EF1-4C71-8131-435124B86C8F}"/>
              </a:ext>
            </a:extLst>
          </p:cNvPr>
          <p:cNvSpPr txBox="1"/>
          <p:nvPr/>
        </p:nvSpPr>
        <p:spPr>
          <a:xfrm>
            <a:off x="-5568825" y="3429000"/>
            <a:ext cx="6039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Данное предложение включает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Номер для влюбленных (без оплаты)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Шампанское и фрукты в номер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Спец. Тарифы для размещения гостей 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Световое и звуковое оборудование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DJ</a:t>
            </a:r>
            <a:endParaRPr lang="ru-RU" sz="2200" dirty="0">
              <a:solidFill>
                <a:schemeClr val="bg1">
                  <a:lumMod val="6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Скидка на «Клеопатру»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20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%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(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при свободных местах)</a:t>
            </a:r>
            <a:endParaRPr lang="en-US" sz="2200" dirty="0">
              <a:solidFill>
                <a:schemeClr val="bg1">
                  <a:lumMod val="65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Бесплатный тест-ужин для молодоженов</a:t>
            </a:r>
          </a:p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− 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Bahnschrift Condensed" panose="020B0502040204020203" pitchFamily="34" charset="0"/>
              </a:rPr>
              <a:t>Возможен свой алкоголь ( без пробкового сбора)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219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1575</Words>
  <Application>Microsoft Office PowerPoint</Application>
  <PresentationFormat>Широкоэкранный</PresentationFormat>
  <Paragraphs>302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Bahnschrift Condensed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corp2</dc:creator>
  <cp:lastModifiedBy>corp2</cp:lastModifiedBy>
  <cp:revision>106</cp:revision>
  <dcterms:created xsi:type="dcterms:W3CDTF">2024-01-12T04:07:47Z</dcterms:created>
  <dcterms:modified xsi:type="dcterms:W3CDTF">2024-02-01T07:16:27Z</dcterms:modified>
</cp:coreProperties>
</file>